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725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8969" y="417652"/>
            <a:ext cx="10494060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8969" y="1319022"/>
            <a:ext cx="9738360" cy="46875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84306" y="6104028"/>
            <a:ext cx="320040" cy="255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‹#›</a:t>
            </a:fld>
            <a:endParaRPr spc="7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hyperlink" Target="https://github.com/vikthak/IBM-AppliedDataScience-Capstone-FINAL/blob/64dc6dd749dd06463189966bca2620e385587fe2/Week%201%20-%20SpaceX_Falcon9_DataWrangling.ipyn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VizLab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2%20-%20SpaceX_Falcon9_EDA_SQL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hyperlink" Target="https://github.com/vikthak/IBM-AppliedDataScience-Capstone-FINAL/blob/64dc6dd749dd06463189966bca2620e385587fe2/Week%203%20-%20SpaceX_Falcon9_Interactive_Viz_Folium.ipynb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png"/><Relationship Id="rId9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Falcon/_9/_and_Falcon_Heavy_launche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hyperlink" Target="https://github.com/vikthak/IBM-AppliedDataScience-Capstone-FINAL/blob/64dc6dd749dd06463189966bca2620e385587fe2/Week%201%20-%20Data%20Collection%20API%20Lab.ipynb" TargetMode="External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42136" y="4589145"/>
            <a:ext cx="19532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IN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Monisha Dass</a:t>
            </a:r>
            <a:endParaRPr sz="1800" dirty="0">
              <a:latin typeface="Microsoft Sans Serif"/>
              <a:cs typeface="Microsoft Sans Serif"/>
            </a:endParaRPr>
          </a:p>
          <a:p>
            <a:pPr marL="38100">
              <a:lnSpc>
                <a:spcPct val="100000"/>
              </a:lnSpc>
            </a:pPr>
            <a:r>
              <a:rPr lang="en-IN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March</a:t>
            </a:r>
            <a:r>
              <a:rPr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26</a:t>
            </a:r>
            <a:r>
              <a:rPr sz="1800" spc="30" baseline="25462" dirty="0" err="1">
                <a:solidFill>
                  <a:srgbClr val="E7E6E6"/>
                </a:solidFill>
                <a:latin typeface="Microsoft Sans Serif"/>
                <a:cs typeface="Microsoft Sans Serif"/>
              </a:rPr>
              <a:t>th</a:t>
            </a:r>
            <a:r>
              <a:rPr sz="1800" spc="20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sz="1800" spc="3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IN" sz="1800" spc="85">
                <a:solidFill>
                  <a:srgbClr val="E7E6E6"/>
                </a:solidFill>
                <a:latin typeface="Microsoft Sans Serif"/>
                <a:cs typeface="Microsoft Sans Serif"/>
              </a:rPr>
              <a:t>3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0016" y="676655"/>
            <a:ext cx="2104644" cy="6294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75410"/>
            <a:ext cx="10039350" cy="4573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51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ts val="251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supervised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contained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meaning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labels:</a:t>
            </a:r>
            <a:endParaRPr sz="2200">
              <a:latin typeface="Microsoft Sans Serif"/>
              <a:cs typeface="Microsoft Sans Serif"/>
            </a:endParaRPr>
          </a:p>
          <a:p>
            <a:pPr marL="698500" marR="239395" lvl="1" indent="-228600">
              <a:lnSpc>
                <a:spcPts val="2160"/>
              </a:lnSpc>
              <a:spcBef>
                <a:spcPts val="5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280"/>
              </a:lnSpc>
              <a:spcBef>
                <a:spcPts val="2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specific</a:t>
            </a:r>
            <a:endParaRPr sz="2000">
              <a:latin typeface="Microsoft Sans Serif"/>
              <a:cs typeface="Microsoft Sans Serif"/>
            </a:endParaRPr>
          </a:p>
          <a:p>
            <a:pPr marL="698500">
              <a:lnSpc>
                <a:spcPts val="2280"/>
              </a:lnSpc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region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ocean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RTLS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ASDS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means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unsuccessfully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1267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80" dirty="0"/>
              <a:t> </a:t>
            </a:r>
            <a:r>
              <a:rPr spc="-90" dirty="0"/>
              <a:t>Wrangling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88823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90" dirty="0"/>
              <a:t>Wrangling</a:t>
            </a:r>
            <a:r>
              <a:rPr spc="160" dirty="0"/>
              <a:t> </a:t>
            </a:r>
            <a:r>
              <a:rPr spc="765" dirty="0"/>
              <a:t>–</a:t>
            </a:r>
            <a:r>
              <a:rPr spc="125" dirty="0"/>
              <a:t> </a:t>
            </a:r>
            <a:r>
              <a:rPr spc="-25" dirty="0"/>
              <a:t>cont’d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9010" y="1088136"/>
            <a:ext cx="9542145" cy="1472565"/>
            <a:chOff x="969010" y="1088136"/>
            <a:chExt cx="954214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4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19" y="490219"/>
                  </a:lnTo>
                  <a:lnTo>
                    <a:pt x="3322319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5360" y="1530095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19" y="98043"/>
                  </a:lnTo>
                  <a:lnTo>
                    <a:pt x="3322319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5494" y="1638045"/>
            <a:ext cx="31013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Load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57446" y="1523746"/>
            <a:ext cx="3335020" cy="601345"/>
            <a:chOff x="4457446" y="1523746"/>
            <a:chExt cx="3335020" cy="601345"/>
          </a:xfrm>
        </p:grpSpPr>
        <p:sp>
          <p:nvSpPr>
            <p:cNvPr id="10" name="object 10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463796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982971" y="1638045"/>
            <a:ext cx="2285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patterns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45881" y="1523746"/>
            <a:ext cx="3335020" cy="601345"/>
            <a:chOff x="7945881" y="1523746"/>
            <a:chExt cx="3335020" cy="601345"/>
          </a:xfrm>
        </p:grpSpPr>
        <p:sp>
          <p:nvSpPr>
            <p:cNvPr id="14" name="object 14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3224276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3224276" y="588263"/>
                  </a:lnTo>
                  <a:lnTo>
                    <a:pt x="3262419" y="580552"/>
                  </a:lnTo>
                  <a:lnTo>
                    <a:pt x="3293586" y="559530"/>
                  </a:lnTo>
                  <a:lnTo>
                    <a:pt x="3314608" y="528363"/>
                  </a:lnTo>
                  <a:lnTo>
                    <a:pt x="3322320" y="490219"/>
                  </a:lnTo>
                  <a:lnTo>
                    <a:pt x="3322320" y="98043"/>
                  </a:lnTo>
                  <a:lnTo>
                    <a:pt x="3314608" y="59900"/>
                  </a:lnTo>
                  <a:lnTo>
                    <a:pt x="3293586" y="28733"/>
                  </a:lnTo>
                  <a:lnTo>
                    <a:pt x="3262419" y="7711"/>
                  </a:lnTo>
                  <a:lnTo>
                    <a:pt x="3224276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52231" y="1530096"/>
              <a:ext cx="3322320" cy="588645"/>
            </a:xfrm>
            <a:custGeom>
              <a:avLst/>
              <a:gdLst/>
              <a:ahLst/>
              <a:cxnLst/>
              <a:rect l="l" t="t" r="r" b="b"/>
              <a:pathLst>
                <a:path w="332232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3224276" y="0"/>
                  </a:lnTo>
                  <a:lnTo>
                    <a:pt x="3262419" y="7711"/>
                  </a:lnTo>
                  <a:lnTo>
                    <a:pt x="3293586" y="28733"/>
                  </a:lnTo>
                  <a:lnTo>
                    <a:pt x="3314608" y="59900"/>
                  </a:lnTo>
                  <a:lnTo>
                    <a:pt x="3322320" y="98043"/>
                  </a:lnTo>
                  <a:lnTo>
                    <a:pt x="3322320" y="490219"/>
                  </a:lnTo>
                  <a:lnTo>
                    <a:pt x="3314608" y="528363"/>
                  </a:lnTo>
                  <a:lnTo>
                    <a:pt x="3293586" y="559530"/>
                  </a:lnTo>
                  <a:lnTo>
                    <a:pt x="3262419" y="580552"/>
                  </a:lnTo>
                  <a:lnTo>
                    <a:pt x="3224276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47990" y="1638045"/>
            <a:ext cx="313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9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landing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Calibri"/>
                <a:cs typeface="Calibri"/>
              </a:rPr>
              <a:t>outcome</a:t>
            </a:r>
            <a:r>
              <a:rPr sz="19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alibri"/>
                <a:cs typeface="Calibri"/>
              </a:rPr>
              <a:t>label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171188" y="2302764"/>
            <a:ext cx="3987165" cy="4525010"/>
          </a:xfrm>
          <a:custGeom>
            <a:avLst/>
            <a:gdLst/>
            <a:ahLst/>
            <a:cxnLst/>
            <a:rect l="l" t="t" r="r" b="b"/>
            <a:pathLst>
              <a:path w="3987165" h="4525009">
                <a:moveTo>
                  <a:pt x="3986784" y="0"/>
                </a:moveTo>
                <a:lnTo>
                  <a:pt x="0" y="0"/>
                </a:lnTo>
                <a:lnTo>
                  <a:pt x="0" y="4524756"/>
                </a:lnTo>
                <a:lnTo>
                  <a:pt x="3986784" y="452475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171188" y="2302764"/>
            <a:ext cx="3987165" cy="452501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95"/>
              </a:spcBef>
              <a:buAutoNum type="arabicPeriod" startAt="2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patterns:</a:t>
            </a:r>
            <a:endParaRPr sz="1200">
              <a:latin typeface="Calibri"/>
              <a:cs typeface="Calibri"/>
            </a:endParaRPr>
          </a:p>
          <a:p>
            <a:pPr marL="83566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100">
              <a:latin typeface="Calibri"/>
              <a:cs typeface="Calibri"/>
            </a:endParaRPr>
          </a:p>
          <a:p>
            <a:pPr marL="835660" marR="33020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</a:t>
            </a:r>
            <a:r>
              <a:rPr sz="1200" dirty="0">
                <a:latin typeface="Calibri"/>
                <a:cs typeface="Calibri"/>
              </a:rPr>
              <a:t>the number and </a:t>
            </a:r>
            <a:r>
              <a:rPr sz="1200" spc="-5" dirty="0">
                <a:latin typeface="Calibri"/>
                <a:cs typeface="Calibri"/>
              </a:rPr>
              <a:t>occurrence of each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Calibri"/>
              <a:buAutoNum type="romanLcPeriod"/>
            </a:pPr>
            <a:endParaRPr sz="950">
              <a:latin typeface="Calibri"/>
              <a:cs typeface="Calibri"/>
            </a:endParaRPr>
          </a:p>
          <a:p>
            <a:pPr marL="835660" marR="638810" lvl="1" indent="-287020">
              <a:lnSpc>
                <a:spcPct val="100000"/>
              </a:lnSpc>
              <a:buAutoNum type="romanLcPeriod"/>
              <a:tabLst>
                <a:tab pos="835660" algn="l"/>
                <a:tab pos="836294" algn="l"/>
              </a:tabLst>
            </a:pPr>
            <a:r>
              <a:rPr sz="1200" spc="-5" dirty="0">
                <a:latin typeface="Calibri"/>
                <a:cs typeface="Calibri"/>
              </a:rPr>
              <a:t>Calculate number/occurrence of </a:t>
            </a:r>
            <a:r>
              <a:rPr sz="1200" dirty="0">
                <a:latin typeface="Calibri"/>
                <a:cs typeface="Calibri"/>
              </a:rPr>
              <a:t>mission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outcomes</a:t>
            </a:r>
            <a:r>
              <a:rPr sz="1200" dirty="0">
                <a:latin typeface="Calibri"/>
                <a:cs typeface="Calibri"/>
              </a:rPr>
              <a:t> per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orbit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229600" y="2302764"/>
            <a:ext cx="3850004" cy="3785870"/>
          </a:xfrm>
          <a:custGeom>
            <a:avLst/>
            <a:gdLst/>
            <a:ahLst/>
            <a:cxnLst/>
            <a:rect l="l" t="t" r="r" b="b"/>
            <a:pathLst>
              <a:path w="3850004" h="3785870">
                <a:moveTo>
                  <a:pt x="3849624" y="0"/>
                </a:moveTo>
                <a:lnTo>
                  <a:pt x="0" y="0"/>
                </a:lnTo>
                <a:lnTo>
                  <a:pt x="0" y="3785616"/>
                </a:lnTo>
                <a:lnTo>
                  <a:pt x="3849624" y="3785616"/>
                </a:lnTo>
                <a:lnTo>
                  <a:pt x="38496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29600" y="2302764"/>
            <a:ext cx="3850004" cy="37858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545465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 landing </a:t>
            </a:r>
            <a:r>
              <a:rPr sz="1200" spc="-5" dirty="0">
                <a:latin typeface="Calibri"/>
                <a:cs typeface="Calibri"/>
              </a:rPr>
              <a:t>outcome </a:t>
            </a:r>
            <a:r>
              <a:rPr sz="1200" dirty="0">
                <a:latin typeface="Calibri"/>
                <a:cs typeface="Calibri"/>
              </a:rPr>
              <a:t>label </a:t>
            </a:r>
            <a:r>
              <a:rPr sz="1200" spc="-10" dirty="0">
                <a:latin typeface="Calibri"/>
                <a:cs typeface="Calibri"/>
              </a:rPr>
              <a:t>from Outcome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2776" y="2302764"/>
            <a:ext cx="3987165" cy="1385570"/>
          </a:xfrm>
          <a:custGeom>
            <a:avLst/>
            <a:gdLst/>
            <a:ahLst/>
            <a:cxnLst/>
            <a:rect l="l" t="t" r="r" b="b"/>
            <a:pathLst>
              <a:path w="3987165" h="1385570">
                <a:moveTo>
                  <a:pt x="3986784" y="0"/>
                </a:moveTo>
                <a:lnTo>
                  <a:pt x="0" y="0"/>
                </a:lnTo>
                <a:lnTo>
                  <a:pt x="0" y="1385316"/>
                </a:lnTo>
                <a:lnTo>
                  <a:pt x="3986784" y="1385316"/>
                </a:lnTo>
                <a:lnTo>
                  <a:pt x="3986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2776" y="2302764"/>
            <a:ext cx="3987165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</a:t>
            </a:r>
            <a:r>
              <a:rPr sz="1200" spc="-10" dirty="0">
                <a:latin typeface="Calibri"/>
                <a:cs typeface="Calibri"/>
              </a:rPr>
              <a:t> 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96595" y="2636520"/>
            <a:ext cx="10444480" cy="4051300"/>
            <a:chOff x="196595" y="2636520"/>
            <a:chExt cx="10444480" cy="4051300"/>
          </a:xfrm>
        </p:grpSpPr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6595" y="2636520"/>
              <a:ext cx="3779520" cy="3520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995" y="2734056"/>
              <a:ext cx="2407920" cy="83362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9719" y="3875532"/>
              <a:ext cx="1748027" cy="187909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2648" y="6454140"/>
              <a:ext cx="3662172" cy="23317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7448" y="2833116"/>
              <a:ext cx="2103120" cy="12801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37448" y="4244340"/>
              <a:ext cx="1959863" cy="4130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87739" y="4721352"/>
              <a:ext cx="544068" cy="124968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0033507" y="6074461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309242"/>
            <a:ext cx="9980930" cy="432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552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gain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22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plot: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dirty="0">
                <a:solidFill>
                  <a:srgbClr val="292929"/>
                </a:solidFill>
                <a:latin typeface="Microsoft Sans Serif"/>
                <a:cs typeface="Microsoft Sans Serif"/>
              </a:rPr>
              <a:t>two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6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making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ct val="100000"/>
              </a:lnSpc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1612900" lvl="3" indent="-229235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2265" algn="l"/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2380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  <a:p>
            <a:pPr marL="1155700" marR="5080" lvl="2" indent="-228600" algn="just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at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 </a:t>
            </a:r>
            <a:r>
              <a:rPr sz="16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 </a:t>
            </a:r>
            <a:r>
              <a:rPr sz="16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makes</a:t>
            </a:r>
            <a:r>
              <a:rPr sz="16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6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easy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6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60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highest/common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 </a:t>
            </a:r>
            <a:r>
              <a:rPr sz="16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compare</a:t>
            </a:r>
            <a:r>
              <a:rPr sz="16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other.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Length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proportional</a:t>
            </a:r>
            <a:r>
              <a:rPr sz="16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items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endParaRPr sz="1600">
              <a:latin typeface="Microsoft Sans Serif"/>
              <a:cs typeface="Microsoft Sans Serif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1156335" algn="l"/>
              </a:tabLst>
            </a:pP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visualize:</a:t>
            </a:r>
            <a:endParaRPr sz="1600">
              <a:latin typeface="Microsoft Sans Serif"/>
              <a:cs typeface="Microsoft Sans Serif"/>
            </a:endParaRPr>
          </a:p>
          <a:p>
            <a:pPr marL="1612900" lvl="3" indent="-229235" algn="just">
              <a:lnSpc>
                <a:spcPts val="1660"/>
              </a:lnSpc>
              <a:spcBef>
                <a:spcPts val="5"/>
              </a:spcBef>
              <a:buFont typeface="Arial MT"/>
              <a:buChar char="•"/>
              <a:tabLst>
                <a:tab pos="16135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4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ts val="2380"/>
              </a:lnSpc>
              <a:buAutoNum type="arabicPeriod"/>
              <a:tabLst>
                <a:tab pos="926465" algn="l"/>
                <a:tab pos="927735" algn="l"/>
              </a:tabLst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Chart: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3395" y="5607811"/>
            <a:ext cx="7906384" cy="727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Commonly</a:t>
            </a:r>
            <a:r>
              <a:rPr sz="16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track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changes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period</a:t>
            </a:r>
            <a:r>
              <a:rPr sz="16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6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6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depict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trends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time.</a:t>
            </a:r>
            <a:endParaRPr sz="1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16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6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6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6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6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observe:</a:t>
            </a:r>
            <a:endParaRPr sz="1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631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120" dirty="0"/>
              <a:t> </a:t>
            </a:r>
            <a:r>
              <a:rPr dirty="0"/>
              <a:t>with</a:t>
            </a:r>
            <a:r>
              <a:rPr spc="114" dirty="0"/>
              <a:t> </a:t>
            </a:r>
            <a:r>
              <a:rPr spc="-114" dirty="0"/>
              <a:t>Data</a:t>
            </a:r>
            <a:r>
              <a:rPr spc="130" dirty="0"/>
              <a:t> </a:t>
            </a:r>
            <a:r>
              <a:rPr spc="-75" dirty="0"/>
              <a:t>Visualization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044176" y="6010452"/>
            <a:ext cx="917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944F71"/>
                </a:solidFill>
                <a:uFill>
                  <a:solidFill>
                    <a:srgbClr val="944F7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pc="-130" dirty="0"/>
              <a:t>To</a:t>
            </a:r>
            <a:r>
              <a:rPr spc="75" dirty="0"/>
              <a:t> </a:t>
            </a:r>
            <a:r>
              <a:rPr spc="-5" dirty="0"/>
              <a:t>better</a:t>
            </a:r>
            <a:r>
              <a:rPr spc="85" dirty="0"/>
              <a:t> </a:t>
            </a:r>
            <a:r>
              <a:rPr spc="-45" dirty="0"/>
              <a:t>understand</a:t>
            </a:r>
            <a:r>
              <a:rPr spc="75" dirty="0"/>
              <a:t> </a:t>
            </a:r>
            <a:r>
              <a:rPr spc="-155" dirty="0"/>
              <a:t>SpaceX</a:t>
            </a:r>
            <a:r>
              <a:rPr spc="80" dirty="0"/>
              <a:t> </a:t>
            </a:r>
            <a:r>
              <a:rPr spc="-50" dirty="0"/>
              <a:t>data</a:t>
            </a:r>
            <a:r>
              <a:rPr spc="85" dirty="0"/>
              <a:t> </a:t>
            </a:r>
            <a:r>
              <a:rPr spc="-70" dirty="0"/>
              <a:t>set,</a:t>
            </a:r>
            <a:r>
              <a:rPr spc="75" dirty="0"/>
              <a:t> </a:t>
            </a:r>
            <a:r>
              <a:rPr spc="-10" dirty="0"/>
              <a:t>following</a:t>
            </a:r>
            <a:r>
              <a:rPr spc="75" dirty="0"/>
              <a:t> </a:t>
            </a:r>
            <a:r>
              <a:rPr spc="-195" dirty="0"/>
              <a:t>SQL</a:t>
            </a:r>
            <a:r>
              <a:rPr spc="70" dirty="0"/>
              <a:t> </a:t>
            </a:r>
            <a:r>
              <a:rPr spc="-30" dirty="0"/>
              <a:t>queries/operations</a:t>
            </a:r>
            <a:r>
              <a:rPr spc="70" dirty="0"/>
              <a:t> </a:t>
            </a:r>
            <a:r>
              <a:rPr spc="-75" dirty="0"/>
              <a:t>were</a:t>
            </a:r>
          </a:p>
          <a:p>
            <a:pPr marL="241300">
              <a:lnSpc>
                <a:spcPct val="100000"/>
              </a:lnSpc>
            </a:pPr>
            <a:r>
              <a:rPr spc="-35" dirty="0"/>
              <a:t>performed</a:t>
            </a:r>
            <a:r>
              <a:rPr spc="80" dirty="0"/>
              <a:t> </a:t>
            </a:r>
            <a:r>
              <a:rPr spc="-40" dirty="0"/>
              <a:t>on</a:t>
            </a:r>
            <a:r>
              <a:rPr spc="65" dirty="0"/>
              <a:t> </a:t>
            </a:r>
            <a:r>
              <a:rPr spc="-105" dirty="0"/>
              <a:t>an</a:t>
            </a:r>
            <a:r>
              <a:rPr spc="55" dirty="0"/>
              <a:t> </a:t>
            </a:r>
            <a:r>
              <a:rPr spc="-125" dirty="0"/>
              <a:t>IBM</a:t>
            </a:r>
            <a:r>
              <a:rPr spc="65" dirty="0"/>
              <a:t> </a:t>
            </a:r>
            <a:r>
              <a:rPr spc="-40" dirty="0"/>
              <a:t>DB2</a:t>
            </a:r>
            <a:r>
              <a:rPr spc="80" dirty="0"/>
              <a:t> </a:t>
            </a:r>
            <a:r>
              <a:rPr spc="-40" dirty="0"/>
              <a:t>cloud</a:t>
            </a:r>
            <a:r>
              <a:rPr spc="60" dirty="0"/>
              <a:t> </a:t>
            </a:r>
            <a:r>
              <a:rPr spc="-75" dirty="0"/>
              <a:t>instance:</a:t>
            </a:r>
          </a:p>
          <a:p>
            <a:pPr marL="812800" lvl="1" indent="-343535">
              <a:lnSpc>
                <a:spcPct val="100000"/>
              </a:lnSpc>
              <a:spcBef>
                <a:spcPts val="14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'CCA’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8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800">
              <a:latin typeface="Microsoft Sans Serif"/>
              <a:cs typeface="Microsoft Sans Serif"/>
            </a:endParaRPr>
          </a:p>
          <a:p>
            <a:pPr marL="812800" marR="294640" lvl="1" indent="-342900">
              <a:lnSpc>
                <a:spcPts val="1939"/>
              </a:lnSpc>
              <a:spcBef>
                <a:spcPts val="53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endParaRPr sz="18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ts val="1939"/>
              </a:lnSpc>
              <a:spcBef>
                <a:spcPts val="525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Use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subquery</a:t>
            </a:r>
            <a:endParaRPr sz="1800">
              <a:latin typeface="Microsoft Sans Serif"/>
              <a:cs typeface="Microsoft Sans Serif"/>
            </a:endParaRPr>
          </a:p>
          <a:p>
            <a:pPr marL="812800" marR="554355" lvl="1" indent="-342900">
              <a:lnSpc>
                <a:spcPts val="1939"/>
              </a:lnSpc>
              <a:spcBef>
                <a:spcPts val="509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landing_outcomes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ct val="100000"/>
              </a:lnSpc>
              <a:spcBef>
                <a:spcPts val="270"/>
              </a:spcBef>
              <a:buAutoNum type="arabicPeriod"/>
              <a:tabLst>
                <a:tab pos="8134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(such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(drone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ship)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pad))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49095" y="5953150"/>
            <a:ext cx="688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2017-03-20,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8346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5" dirty="0"/>
              <a:t>EDA</a:t>
            </a:r>
            <a:r>
              <a:rPr spc="95" dirty="0"/>
              <a:t> </a:t>
            </a:r>
            <a:r>
              <a:rPr dirty="0"/>
              <a:t>with</a:t>
            </a:r>
            <a:r>
              <a:rPr spc="95" dirty="0"/>
              <a:t> </a:t>
            </a:r>
            <a:r>
              <a:rPr spc="-325" dirty="0"/>
              <a:t>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074529" y="6009233"/>
            <a:ext cx="1330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GitHub</a:t>
            </a:r>
            <a:r>
              <a:rPr sz="2400" b="1" spc="335" dirty="0">
                <a:solidFill>
                  <a:srgbClr val="0462C1"/>
                </a:solidFill>
                <a:latin typeface="Calibri"/>
                <a:cs typeface="Calibri"/>
              </a:rPr>
              <a:t> </a:t>
            </a:r>
            <a:r>
              <a:rPr sz="2400" spc="97" baseline="8680" dirty="0">
                <a:solidFill>
                  <a:srgbClr val="1C7CDB"/>
                </a:solidFill>
                <a:latin typeface="Microsoft Sans Serif"/>
                <a:cs typeface="Microsoft Sans Serif"/>
              </a:rPr>
              <a:t>13</a:t>
            </a:r>
            <a:endParaRPr sz="2400" baseline="868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254378"/>
            <a:ext cx="10220960" cy="49244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83234" indent="-228600" algn="just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helps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geospatial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 factors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map: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visually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111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‘folium.circle’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highlight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area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text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3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980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‘MarkerCluster()’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(green)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(red)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ts val="1889"/>
              </a:lnSpc>
              <a:spcBef>
                <a:spcPts val="985"/>
              </a:spcBef>
              <a:buFont typeface="Arial MT"/>
              <a:buChar char="•"/>
              <a:tabLst>
                <a:tab pos="699135" algn="l"/>
              </a:tabLst>
            </a:pP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‘MousePosition()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mouse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over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‘folium.Marker()’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(in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KM)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250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‘folium.Polyline()’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ts val="1405"/>
              </a:lnSpc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13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Repeated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</a:t>
            </a:r>
            <a:r>
              <a:rPr sz="13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draw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3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</a:t>
            </a:r>
            <a:r>
              <a:rPr sz="13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–</a:t>
            </a:r>
            <a:r>
              <a:rPr sz="13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13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railroad,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3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endParaRPr sz="1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railways?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highways?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YES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14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73513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30" dirty="0"/>
              <a:t> </a:t>
            </a:r>
            <a:r>
              <a:rPr spc="-175" dirty="0"/>
              <a:t>an</a:t>
            </a:r>
            <a:r>
              <a:rPr spc="125" dirty="0"/>
              <a:t> </a:t>
            </a:r>
            <a:r>
              <a:rPr spc="-85" dirty="0"/>
              <a:t>Interactive</a:t>
            </a:r>
            <a:r>
              <a:rPr spc="125" dirty="0"/>
              <a:t> </a:t>
            </a:r>
            <a:r>
              <a:rPr spc="-140" dirty="0"/>
              <a:t>Map</a:t>
            </a:r>
            <a:r>
              <a:rPr spc="130" dirty="0"/>
              <a:t> </a:t>
            </a:r>
            <a:r>
              <a:rPr dirty="0"/>
              <a:t>with</a:t>
            </a:r>
            <a:r>
              <a:rPr spc="135" dirty="0"/>
              <a:t> </a:t>
            </a:r>
            <a:r>
              <a:rPr spc="-90" dirty="0"/>
              <a:t>Folium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4378"/>
            <a:ext cx="10161270" cy="463169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40640" indent="-228600">
              <a:lnSpc>
                <a:spcPts val="1920"/>
              </a:lnSpc>
              <a:spcBef>
                <a:spcPts val="5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real-time.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Dashboard.</a:t>
            </a:r>
            <a:endParaRPr sz="2000">
              <a:latin typeface="Microsoft Sans Serif"/>
              <a:cs typeface="Microsoft Sans Serif"/>
            </a:endParaRPr>
          </a:p>
          <a:p>
            <a:pPr marL="812800" marR="374015" lvl="1" indent="-342900">
              <a:lnSpc>
                <a:spcPts val="1630"/>
              </a:lnSpc>
              <a:spcBef>
                <a:spcPts val="20"/>
              </a:spcBef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Drop-down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Input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component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 </a:t>
            </a:r>
            <a:r>
              <a:rPr sz="1700" spc="-4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700">
              <a:latin typeface="Microsoft Sans Serif"/>
              <a:cs typeface="Microsoft Sans Serif"/>
            </a:endParaRPr>
          </a:p>
          <a:p>
            <a:pPr marL="812800" lvl="1" indent="-343535">
              <a:lnSpc>
                <a:spcPts val="1445"/>
              </a:lnSpc>
              <a:buAutoNum type="arabicPeriod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Sites’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700">
              <a:latin typeface="Microsoft Sans Serif"/>
              <a:cs typeface="Microsoft Sans Serif"/>
            </a:endParaRPr>
          </a:p>
          <a:p>
            <a:pPr marL="812800">
              <a:lnSpc>
                <a:spcPts val="1635"/>
              </a:lnSpc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particular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</a:t>
            </a:r>
            <a:endParaRPr sz="1700">
              <a:latin typeface="Microsoft Sans Serif"/>
              <a:cs typeface="Microsoft Sans Serif"/>
            </a:endParaRPr>
          </a:p>
          <a:p>
            <a:pPr marL="812800" marR="184150" lvl="1" indent="-342900">
              <a:lnSpc>
                <a:spcPts val="1630"/>
              </a:lnSpc>
              <a:spcBef>
                <a:spcPts val="19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patterns</a:t>
            </a:r>
            <a:endParaRPr sz="1700">
              <a:latin typeface="Microsoft Sans Serif"/>
              <a:cs typeface="Microsoft Sans Serif"/>
            </a:endParaRPr>
          </a:p>
          <a:p>
            <a:pPr marL="812800" marR="5080" lvl="1" indent="-342900">
              <a:lnSpc>
                <a:spcPct val="80000"/>
              </a:lnSpc>
              <a:spcBef>
                <a:spcPts val="15"/>
              </a:spcBef>
              <a:buAutoNum type="arabicPeriod" startAt="3"/>
              <a:tabLst>
                <a:tab pos="812165" algn="l"/>
                <a:tab pos="8134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how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selected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site(s).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7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provided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missions</a:t>
            </a:r>
            <a:r>
              <a:rPr sz="17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endParaRPr sz="17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292929"/>
              </a:buClr>
              <a:buFont typeface="Microsoft Sans Serif"/>
              <a:buAutoNum type="arabicPeriod" startAt="3"/>
            </a:pPr>
            <a:endParaRPr sz="1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helped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questions:</a:t>
            </a:r>
            <a:endParaRPr sz="20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20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launches?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10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15" dirty="0">
                <a:solidFill>
                  <a:srgbClr val="4471C4"/>
                </a:solidFill>
                <a:latin typeface="Microsoft Sans Serif"/>
                <a:cs typeface="Microsoft Sans Serif"/>
              </a:rPr>
              <a:t>KSC</a:t>
            </a:r>
            <a:r>
              <a:rPr sz="1700" spc="-17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4471C4"/>
                </a:solidFill>
                <a:latin typeface="Microsoft Sans Serif"/>
                <a:cs typeface="Microsoft Sans Serif"/>
              </a:rPr>
              <a:t>LC-39A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4471C4"/>
                </a:solidFill>
                <a:latin typeface="Microsoft Sans Serif"/>
                <a:cs typeface="Microsoft Sans Serif"/>
              </a:rPr>
              <a:t>76.9%</a:t>
            </a:r>
            <a:r>
              <a:rPr sz="1700" spc="2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4471C4"/>
                </a:solidFill>
                <a:latin typeface="Microsoft Sans Serif"/>
                <a:cs typeface="Microsoft Sans Serif"/>
              </a:rPr>
              <a:t>success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0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2000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350" dirty="0">
                <a:solidFill>
                  <a:srgbClr val="4471C4"/>
                </a:solidFill>
                <a:latin typeface="Microsoft Sans Serif"/>
                <a:cs typeface="Microsoft Sans Serif"/>
              </a:rPr>
              <a:t>–</a:t>
            </a:r>
            <a:r>
              <a:rPr sz="1700" spc="5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5000</a:t>
            </a:r>
            <a:r>
              <a:rPr sz="1700" spc="5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4471C4"/>
                </a:solidFill>
                <a:latin typeface="Microsoft Sans Serif"/>
                <a:cs typeface="Microsoft Sans Serif"/>
              </a:rPr>
              <a:t>kg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range(s)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0-2000</a:t>
            </a:r>
            <a:r>
              <a:rPr sz="1700" spc="3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4471C4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5" dirty="0">
                <a:solidFill>
                  <a:srgbClr val="4471C4"/>
                </a:solidFill>
                <a:latin typeface="Microsoft Sans Serif"/>
                <a:cs typeface="Microsoft Sans Serif"/>
              </a:rPr>
              <a:t>5500</a:t>
            </a:r>
            <a:r>
              <a:rPr sz="1700" spc="45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4471C4"/>
                </a:solidFill>
                <a:latin typeface="Microsoft Sans Serif"/>
                <a:cs typeface="Microsoft Sans Serif"/>
              </a:rPr>
              <a:t>-</a:t>
            </a:r>
            <a:r>
              <a:rPr sz="1700" spc="70" dirty="0">
                <a:solidFill>
                  <a:srgbClr val="4471C4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4471C4"/>
                </a:solidFill>
                <a:latin typeface="Microsoft Sans Serif"/>
                <a:cs typeface="Microsoft Sans Serif"/>
              </a:rPr>
              <a:t>7000</a:t>
            </a:r>
            <a:endParaRPr sz="1700">
              <a:latin typeface="Microsoft Sans Serif"/>
              <a:cs typeface="Microsoft Sans Serif"/>
            </a:endParaRPr>
          </a:p>
          <a:p>
            <a:pPr marL="927100" lvl="1" indent="-457834">
              <a:lnSpc>
                <a:spcPct val="100000"/>
              </a:lnSpc>
              <a:spcBef>
                <a:spcPts val="195"/>
              </a:spcBef>
              <a:buAutoNum type="arabicPeriod"/>
              <a:tabLst>
                <a:tab pos="926465" algn="l"/>
                <a:tab pos="9277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(v1.0,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v1.1,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FT,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B4,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B5,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rate?</a:t>
            </a:r>
            <a:r>
              <a:rPr sz="17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70" dirty="0">
                <a:solidFill>
                  <a:srgbClr val="4471C4"/>
                </a:solidFill>
                <a:latin typeface="Microsoft Sans Serif"/>
                <a:cs typeface="Microsoft Sans Serif"/>
              </a:rPr>
              <a:t>FT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15</a:t>
            </a:fld>
            <a:endParaRPr spc="7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437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Build</a:t>
            </a:r>
            <a:r>
              <a:rPr spc="120" dirty="0"/>
              <a:t> </a:t>
            </a:r>
            <a:r>
              <a:rPr spc="-245" dirty="0"/>
              <a:t>a</a:t>
            </a:r>
            <a:r>
              <a:rPr spc="105" dirty="0"/>
              <a:t> </a:t>
            </a:r>
            <a:r>
              <a:rPr spc="-100" dirty="0"/>
              <a:t>Dashboard</a:t>
            </a:r>
            <a:r>
              <a:rPr spc="160" dirty="0"/>
              <a:t> </a:t>
            </a:r>
            <a:r>
              <a:rPr dirty="0"/>
              <a:t>with</a:t>
            </a:r>
            <a:r>
              <a:rPr spc="120" dirty="0"/>
              <a:t> </a:t>
            </a:r>
            <a:r>
              <a:rPr spc="-55" dirty="0"/>
              <a:t>Plotly</a:t>
            </a:r>
            <a:r>
              <a:rPr spc="130" dirty="0"/>
              <a:t> </a:t>
            </a:r>
            <a:r>
              <a:rPr spc="-175" dirty="0"/>
              <a:t>Dash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749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0" dirty="0"/>
              <a:t>Predictive</a:t>
            </a:r>
            <a:r>
              <a:rPr spc="165" dirty="0"/>
              <a:t> </a:t>
            </a:r>
            <a:r>
              <a:rPr spc="-130" dirty="0"/>
              <a:t>Analysis</a:t>
            </a:r>
            <a:r>
              <a:rPr spc="165" dirty="0"/>
              <a:t> </a:t>
            </a:r>
            <a:r>
              <a:rPr spc="-125" dirty="0"/>
              <a:t>(Classification)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4" name="object 4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59281" y="1633855"/>
            <a:ext cx="180340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  <a:p>
            <a:pPr marL="635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‘Class’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array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9" name="object 9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73373" y="1710689"/>
            <a:ext cx="13404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3" name="object 13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313934" y="1633855"/>
            <a:ext cx="1622425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Train/Test/Split</a:t>
            </a:r>
            <a:r>
              <a:rPr sz="1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  <a:p>
            <a:pPr marL="71755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 sets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7" name="object 17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90638" y="1710689"/>
            <a:ext cx="163576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Refine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1" name="object 21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501885" y="1633855"/>
            <a:ext cx="1577340" cy="347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Find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1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endParaRPr sz="1100">
              <a:latin typeface="Calibri"/>
              <a:cs typeface="Calibri"/>
            </a:endParaRPr>
          </a:p>
          <a:p>
            <a:pPr marL="1270" algn="ctr">
              <a:lnSpc>
                <a:spcPts val="1265"/>
              </a:lnSpc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4779" y="2302764"/>
            <a:ext cx="3764279" cy="4340860"/>
          </a:xfrm>
          <a:custGeom>
            <a:avLst/>
            <a:gdLst/>
            <a:ahLst/>
            <a:cxnLst/>
            <a:rect l="l" t="t" r="r" b="b"/>
            <a:pathLst>
              <a:path w="3764279" h="4340859">
                <a:moveTo>
                  <a:pt x="3764279" y="0"/>
                </a:moveTo>
                <a:lnTo>
                  <a:pt x="0" y="0"/>
                </a:lnTo>
                <a:lnTo>
                  <a:pt x="0" y="4340352"/>
                </a:lnTo>
                <a:lnTo>
                  <a:pt x="3764279" y="4340352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54779" y="2302764"/>
            <a:ext cx="3764279" cy="4340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516255" indent="-228600">
              <a:lnSpc>
                <a:spcPct val="100000"/>
              </a:lnSpc>
              <a:spcBef>
                <a:spcPts val="295"/>
              </a:spcBef>
              <a:buAutoNum type="arabicPeriod" startAt="4"/>
              <a:tabLst>
                <a:tab pos="320040" algn="l"/>
              </a:tabLst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refine </a:t>
            </a:r>
            <a:r>
              <a:rPr sz="1200" dirty="0">
                <a:latin typeface="Calibri"/>
                <a:cs typeface="Calibri"/>
              </a:rPr>
              <a:t>Models based </a:t>
            </a:r>
            <a:r>
              <a:rPr sz="1200" spc="-5" dirty="0">
                <a:latin typeface="Calibri"/>
                <a:cs typeface="Calibri"/>
              </a:rPr>
              <a:t>on following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classification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Algorithms: (below</a:t>
            </a:r>
            <a:r>
              <a:rPr sz="1200" dirty="0">
                <a:latin typeface="Calibri"/>
                <a:cs typeface="Calibri"/>
              </a:rPr>
              <a:t> is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LR example)</a:t>
            </a:r>
            <a:endParaRPr sz="1200">
              <a:latin typeface="Calibri"/>
              <a:cs typeface="Calibri"/>
            </a:endParaRPr>
          </a:p>
          <a:p>
            <a:pPr marL="777240" lvl="1" indent="-228600">
              <a:lnSpc>
                <a:spcPct val="100000"/>
              </a:lnSpc>
              <a:buAutoNum type="romanLcPeriod"/>
              <a:tabLst>
                <a:tab pos="776605" algn="l"/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Logistic Regression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then</a:t>
            </a:r>
            <a:endParaRPr sz="1200">
              <a:latin typeface="Calibri"/>
              <a:cs typeface="Calibri"/>
            </a:endParaRPr>
          </a:p>
          <a:p>
            <a:pPr marL="777240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GridSearchCV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  <a:p>
            <a:pPr marL="777240" marR="11557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Fit train </a:t>
            </a:r>
            <a:r>
              <a:rPr sz="1200" spc="-10" dirty="0">
                <a:latin typeface="Calibri"/>
                <a:cs typeface="Calibri"/>
              </a:rPr>
              <a:t>data set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GridSearchCV object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train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23215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0" dirty="0">
                <a:latin typeface="Calibri"/>
                <a:cs typeface="Calibri"/>
              </a:rPr>
              <a:t> hyperparameters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accuracy</a:t>
            </a:r>
            <a:r>
              <a:rPr sz="1200" spc="-10" dirty="0">
                <a:latin typeface="Calibri"/>
                <a:cs typeface="Calibri"/>
              </a:rPr>
              <a:t> score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Calibri"/>
              <a:buAutoNum type="romanLcPeriod" startAt="2"/>
            </a:pPr>
            <a:endParaRPr sz="1150">
              <a:latin typeface="Calibri"/>
              <a:cs typeface="Calibri"/>
            </a:endParaRPr>
          </a:p>
          <a:p>
            <a:pPr marL="777240" marR="595630" lvl="1" indent="-228600">
              <a:lnSpc>
                <a:spcPct val="100000"/>
              </a:lnSpc>
              <a:spcBef>
                <a:spcPts val="5"/>
              </a:spcBef>
              <a:buAutoNum type="romanLcPeriod" startAt="2"/>
              <a:tabLst>
                <a:tab pos="777240" algn="l"/>
              </a:tabLst>
            </a:pPr>
            <a:r>
              <a:rPr sz="1200" spc="-5" dirty="0">
                <a:latin typeface="Calibri"/>
                <a:cs typeface="Calibri"/>
              </a:rPr>
              <a:t>Check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accuracy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dirty="0">
                <a:latin typeface="Calibri"/>
                <a:cs typeface="Calibri"/>
              </a:rPr>
              <a:t>by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creating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confusion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matrix</a:t>
            </a: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Font typeface="Calibri"/>
              <a:buAutoNum type="romanLcPeriod" startAt="2"/>
            </a:pPr>
            <a:endParaRPr sz="12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Font typeface="Calibri"/>
              <a:buAutoNum type="romanLcPeriod" startAt="2"/>
            </a:pPr>
            <a:endParaRPr sz="1100">
              <a:latin typeface="Calibri"/>
              <a:cs typeface="Calibri"/>
            </a:endParaRPr>
          </a:p>
          <a:p>
            <a:pPr marL="777240" marR="314960" lvl="1" indent="-228600">
              <a:lnSpc>
                <a:spcPct val="100000"/>
              </a:lnSpc>
              <a:buAutoNum type="romanLcPeriod" startAt="2"/>
              <a:tabLst>
                <a:tab pos="777240" algn="l"/>
              </a:tabLst>
            </a:pPr>
            <a:r>
              <a:rPr sz="1200" spc="-10" dirty="0">
                <a:latin typeface="Calibri"/>
                <a:cs typeface="Calibri"/>
              </a:rPr>
              <a:t>Repeat </a:t>
            </a:r>
            <a:r>
              <a:rPr sz="1200" spc="-5" dirty="0">
                <a:latin typeface="Calibri"/>
                <a:cs typeface="Calibri"/>
              </a:rPr>
              <a:t>above steps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dirty="0">
                <a:latin typeface="Calibri"/>
                <a:cs typeface="Calibri"/>
              </a:rPr>
              <a:t>Decision </a:t>
            </a:r>
            <a:r>
              <a:rPr sz="1200" spc="-20" dirty="0">
                <a:latin typeface="Calibri"/>
                <a:cs typeface="Calibri"/>
              </a:rPr>
              <a:t>Tree, </a:t>
            </a:r>
            <a:r>
              <a:rPr sz="1200" dirty="0">
                <a:latin typeface="Calibri"/>
                <a:cs typeface="Calibri"/>
              </a:rPr>
              <a:t>KNN,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SVM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algorithms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01356" y="2327148"/>
            <a:ext cx="4277995" cy="3601720"/>
          </a:xfrm>
          <a:custGeom>
            <a:avLst/>
            <a:gdLst/>
            <a:ahLst/>
            <a:cxnLst/>
            <a:rect l="l" t="t" r="r" b="b"/>
            <a:pathLst>
              <a:path w="4277995" h="3601720">
                <a:moveTo>
                  <a:pt x="4277867" y="0"/>
                </a:moveTo>
                <a:lnTo>
                  <a:pt x="0" y="0"/>
                </a:lnTo>
                <a:lnTo>
                  <a:pt x="0" y="3601212"/>
                </a:lnTo>
                <a:lnTo>
                  <a:pt x="4277867" y="3601212"/>
                </a:lnTo>
                <a:lnTo>
                  <a:pt x="4277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801356" y="2327148"/>
            <a:ext cx="4277995" cy="3601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best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performing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model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776" y="2302764"/>
            <a:ext cx="3764279" cy="1569720"/>
          </a:xfrm>
          <a:custGeom>
            <a:avLst/>
            <a:gdLst/>
            <a:ahLst/>
            <a:cxnLst/>
            <a:rect l="l" t="t" r="r" b="b"/>
            <a:pathLst>
              <a:path w="3764279" h="1569720">
                <a:moveTo>
                  <a:pt x="3764279" y="0"/>
                </a:moveTo>
                <a:lnTo>
                  <a:pt x="0" y="0"/>
                </a:lnTo>
                <a:lnTo>
                  <a:pt x="0" y="1569720"/>
                </a:lnTo>
                <a:lnTo>
                  <a:pt x="3764279" y="1569720"/>
                </a:lnTo>
                <a:lnTo>
                  <a:pt x="37642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2776" y="2302764"/>
            <a:ext cx="3764279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35750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1.</a:t>
            </a:r>
            <a:r>
              <a:rPr sz="1200" spc="7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Load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dataset </a:t>
            </a:r>
            <a:r>
              <a:rPr sz="1200" spc="-10" dirty="0">
                <a:latin typeface="Calibri"/>
                <a:cs typeface="Calibri"/>
              </a:rPr>
              <a:t>(csv)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Dataframe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NumPy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array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class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11252" y="2842260"/>
            <a:ext cx="3764279" cy="1943100"/>
            <a:chOff x="111252" y="2842260"/>
            <a:chExt cx="3764279" cy="1943100"/>
          </a:xfrm>
        </p:grpSpPr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747" y="2842260"/>
              <a:ext cx="3526536" cy="3291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744" y="3253740"/>
              <a:ext cx="2435352" cy="2575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11252" y="3954780"/>
              <a:ext cx="3764279" cy="830580"/>
            </a:xfrm>
            <a:custGeom>
              <a:avLst/>
              <a:gdLst/>
              <a:ahLst/>
              <a:cxnLst/>
              <a:rect l="l" t="t" r="r" b="b"/>
              <a:pathLst>
                <a:path w="3764279" h="830579">
                  <a:moveTo>
                    <a:pt x="3764279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764279" y="830580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1252" y="3954779"/>
            <a:ext cx="3764279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11747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Standardize data </a:t>
            </a:r>
            <a:r>
              <a:rPr sz="1200" dirty="0">
                <a:latin typeface="Calibri"/>
                <a:cs typeface="Calibri"/>
              </a:rPr>
              <a:t>in X then </a:t>
            </a:r>
            <a:r>
              <a:rPr sz="1200" spc="-5" dirty="0">
                <a:latin typeface="Calibri"/>
                <a:cs typeface="Calibri"/>
              </a:rPr>
              <a:t>reassign to variable </a:t>
            </a:r>
            <a:r>
              <a:rPr sz="1200" dirty="0">
                <a:latin typeface="Calibri"/>
                <a:cs typeface="Calibri"/>
              </a:rPr>
              <a:t>X </a:t>
            </a:r>
            <a:r>
              <a:rPr sz="1200" spc="-5" dirty="0">
                <a:latin typeface="Calibri"/>
                <a:cs typeface="Calibri"/>
              </a:rPr>
              <a:t>using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transform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11252" y="4411979"/>
            <a:ext cx="3764279" cy="2406650"/>
            <a:chOff x="111252" y="4411979"/>
            <a:chExt cx="3764279" cy="2406650"/>
          </a:xfrm>
        </p:grpSpPr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7264" y="4411979"/>
              <a:ext cx="3451860" cy="20726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1252" y="4879847"/>
              <a:ext cx="3764279" cy="1938655"/>
            </a:xfrm>
            <a:custGeom>
              <a:avLst/>
              <a:gdLst/>
              <a:ahLst/>
              <a:cxnLst/>
              <a:rect l="l" t="t" r="r" b="b"/>
              <a:pathLst>
                <a:path w="3764279" h="1938654">
                  <a:moveTo>
                    <a:pt x="3764279" y="0"/>
                  </a:moveTo>
                  <a:lnTo>
                    <a:pt x="0" y="0"/>
                  </a:lnTo>
                  <a:lnTo>
                    <a:pt x="0" y="1938527"/>
                  </a:lnTo>
                  <a:lnTo>
                    <a:pt x="3764279" y="1938527"/>
                  </a:lnTo>
                  <a:lnTo>
                    <a:pt x="37642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252" y="4879847"/>
            <a:ext cx="3764279" cy="1938655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20040" marR="365760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3.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Train/test/split </a:t>
            </a:r>
            <a:r>
              <a:rPr sz="1200" dirty="0">
                <a:latin typeface="Calibri"/>
                <a:cs typeface="Calibri"/>
              </a:rPr>
              <a:t>X and Y in </a:t>
            </a:r>
            <a:r>
              <a:rPr sz="1200" spc="-5" dirty="0">
                <a:latin typeface="Calibri"/>
                <a:cs typeface="Calibri"/>
              </a:rPr>
              <a:t>to training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test data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sets.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04215" y="2705100"/>
            <a:ext cx="11875135" cy="3599815"/>
            <a:chOff x="204215" y="2705100"/>
            <a:chExt cx="11875135" cy="3599815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9936" y="3538727"/>
              <a:ext cx="3633216" cy="513588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119" y="4605527"/>
              <a:ext cx="3631691" cy="2453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71415" y="5350764"/>
              <a:ext cx="2592324" cy="3810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4215" y="5393435"/>
              <a:ext cx="3454908" cy="91135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59268" y="2705100"/>
              <a:ext cx="4219956" cy="41452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6323" y="3313176"/>
              <a:ext cx="4027931" cy="56388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6323" y="3956303"/>
              <a:ext cx="3061716" cy="1092708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10049382" y="6074232"/>
            <a:ext cx="919480" cy="330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Gi</a:t>
            </a:r>
            <a:r>
              <a:rPr sz="2400" b="1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t</a:t>
            </a:r>
            <a:r>
              <a:rPr sz="2400" b="1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2"/>
              </a:rPr>
              <a:t>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16</a:t>
            </a:fld>
            <a:endParaRPr spc="7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93113"/>
            <a:ext cx="5784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sections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slides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17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4541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Results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917950" y="2061717"/>
            <a:ext cx="6461125" cy="1294765"/>
            <a:chOff x="3917950" y="2061717"/>
            <a:chExt cx="6461125" cy="1294765"/>
          </a:xfrm>
        </p:grpSpPr>
        <p:sp>
          <p:nvSpPr>
            <p:cNvPr id="6" name="object 6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924300" y="2068067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159758" y="2204084"/>
            <a:ext cx="103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ples: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99717" y="2293366"/>
            <a:ext cx="2631440" cy="831215"/>
            <a:chOff x="1299717" y="2293366"/>
            <a:chExt cx="2631440" cy="831215"/>
          </a:xfrm>
        </p:grpSpPr>
        <p:sp>
          <p:nvSpPr>
            <p:cNvPr id="10" name="object 10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06067" y="2299716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65858" y="2353436"/>
            <a:ext cx="189738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Exploratory</a:t>
            </a:r>
            <a:r>
              <a:rPr sz="21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endParaRPr sz="2100">
              <a:latin typeface="Microsoft Sans Serif"/>
              <a:cs typeface="Microsoft Sans Serif"/>
            </a:endParaRPr>
          </a:p>
          <a:p>
            <a:pPr marL="88900">
              <a:lnSpc>
                <a:spcPts val="2395"/>
              </a:lnSpc>
            </a:pP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r>
              <a:rPr sz="21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7950" y="3424173"/>
            <a:ext cx="6461125" cy="1294765"/>
            <a:chOff x="3917950" y="3424173"/>
            <a:chExt cx="6461125" cy="1294765"/>
          </a:xfrm>
        </p:grpSpPr>
        <p:sp>
          <p:nvSpPr>
            <p:cNvPr id="14" name="object 14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3"/>
                  </a:lnTo>
                  <a:lnTo>
                    <a:pt x="6234430" y="1281683"/>
                  </a:lnTo>
                  <a:lnTo>
                    <a:pt x="6283412" y="1276042"/>
                  </a:lnTo>
                  <a:lnTo>
                    <a:pt x="6328375" y="1259973"/>
                  </a:lnTo>
                  <a:lnTo>
                    <a:pt x="6368037" y="1234757"/>
                  </a:lnTo>
                  <a:lnTo>
                    <a:pt x="6401117" y="1201677"/>
                  </a:lnTo>
                  <a:lnTo>
                    <a:pt x="6426333" y="1162015"/>
                  </a:lnTo>
                  <a:lnTo>
                    <a:pt x="6442402" y="1117052"/>
                  </a:lnTo>
                  <a:lnTo>
                    <a:pt x="6448044" y="1068070"/>
                  </a:lnTo>
                  <a:lnTo>
                    <a:pt x="6448044" y="213613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924300" y="3430523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3"/>
                  </a:moveTo>
                  <a:lnTo>
                    <a:pt x="6448044" y="1068070"/>
                  </a:lnTo>
                  <a:lnTo>
                    <a:pt x="6442402" y="1117052"/>
                  </a:lnTo>
                  <a:lnTo>
                    <a:pt x="6426333" y="1162015"/>
                  </a:lnTo>
                  <a:lnTo>
                    <a:pt x="6401117" y="1201677"/>
                  </a:lnTo>
                  <a:lnTo>
                    <a:pt x="6368037" y="1234757"/>
                  </a:lnTo>
                  <a:lnTo>
                    <a:pt x="6328375" y="1259973"/>
                  </a:lnTo>
                  <a:lnTo>
                    <a:pt x="6283412" y="1276042"/>
                  </a:lnTo>
                  <a:lnTo>
                    <a:pt x="6234430" y="1281683"/>
                  </a:lnTo>
                  <a:lnTo>
                    <a:pt x="0" y="1281683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3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59758" y="3566617"/>
            <a:ext cx="9709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Samples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99717" y="3655821"/>
            <a:ext cx="2631440" cy="831215"/>
            <a:chOff x="1299717" y="3655821"/>
            <a:chExt cx="2631440" cy="831215"/>
          </a:xfrm>
        </p:grpSpPr>
        <p:sp>
          <p:nvSpPr>
            <p:cNvPr id="18" name="object 18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7"/>
                  </a:lnTo>
                  <a:lnTo>
                    <a:pt x="0" y="681989"/>
                  </a:lnTo>
                  <a:lnTo>
                    <a:pt x="6955" y="725094"/>
                  </a:lnTo>
                  <a:lnTo>
                    <a:pt x="26322" y="762536"/>
                  </a:lnTo>
                  <a:lnTo>
                    <a:pt x="55851" y="792065"/>
                  </a:lnTo>
                  <a:lnTo>
                    <a:pt x="93293" y="811432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2"/>
                  </a:lnTo>
                  <a:lnTo>
                    <a:pt x="2562380" y="792065"/>
                  </a:lnTo>
                  <a:lnTo>
                    <a:pt x="2591909" y="762536"/>
                  </a:lnTo>
                  <a:lnTo>
                    <a:pt x="2611276" y="725094"/>
                  </a:lnTo>
                  <a:lnTo>
                    <a:pt x="2618232" y="681989"/>
                  </a:lnTo>
                  <a:lnTo>
                    <a:pt x="2618232" y="136397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06067" y="3662171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7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7"/>
                  </a:lnTo>
                  <a:lnTo>
                    <a:pt x="2618232" y="681989"/>
                  </a:lnTo>
                  <a:lnTo>
                    <a:pt x="2611276" y="725094"/>
                  </a:lnTo>
                  <a:lnTo>
                    <a:pt x="2591909" y="762536"/>
                  </a:lnTo>
                  <a:lnTo>
                    <a:pt x="2562380" y="792065"/>
                  </a:lnTo>
                  <a:lnTo>
                    <a:pt x="2524938" y="811432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2"/>
                  </a:lnTo>
                  <a:lnTo>
                    <a:pt x="55851" y="792065"/>
                  </a:lnTo>
                  <a:lnTo>
                    <a:pt x="26322" y="762536"/>
                  </a:lnTo>
                  <a:lnTo>
                    <a:pt x="6955" y="725094"/>
                  </a:lnTo>
                  <a:lnTo>
                    <a:pt x="0" y="681989"/>
                  </a:lnTo>
                  <a:lnTo>
                    <a:pt x="0" y="13639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25066" y="3716528"/>
            <a:ext cx="2375535" cy="633730"/>
          </a:xfrm>
          <a:prstGeom prst="rect">
            <a:avLst/>
          </a:prstGeom>
        </p:spPr>
        <p:txBody>
          <a:bodyPr vert="horz" wrap="square" lIns="0" tIns="48894" rIns="0" bIns="0" rtlCol="0">
            <a:spAutoFit/>
          </a:bodyPr>
          <a:lstStyle/>
          <a:p>
            <a:pPr marL="12700" marR="5080" indent="63500">
              <a:lnSpc>
                <a:spcPts val="2270"/>
              </a:lnSpc>
              <a:spcBef>
                <a:spcPts val="384"/>
              </a:spcBef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Interactive</a:t>
            </a:r>
            <a:r>
              <a:rPr sz="21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analytics </a:t>
            </a:r>
            <a:r>
              <a:rPr sz="21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demo</a:t>
            </a:r>
            <a:r>
              <a:rPr sz="21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screenshots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917950" y="4786629"/>
            <a:ext cx="6461125" cy="1294765"/>
            <a:chOff x="3917950" y="4786629"/>
            <a:chExt cx="6461125" cy="1294765"/>
          </a:xfrm>
        </p:grpSpPr>
        <p:sp>
          <p:nvSpPr>
            <p:cNvPr id="22" name="object 22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234430" y="0"/>
                  </a:moveTo>
                  <a:lnTo>
                    <a:pt x="0" y="0"/>
                  </a:lnTo>
                  <a:lnTo>
                    <a:pt x="0" y="1281684"/>
                  </a:lnTo>
                  <a:lnTo>
                    <a:pt x="6234430" y="1281684"/>
                  </a:lnTo>
                  <a:lnTo>
                    <a:pt x="6283412" y="1276042"/>
                  </a:lnTo>
                  <a:lnTo>
                    <a:pt x="6328375" y="1259971"/>
                  </a:lnTo>
                  <a:lnTo>
                    <a:pt x="6368037" y="1234753"/>
                  </a:lnTo>
                  <a:lnTo>
                    <a:pt x="6401117" y="1201672"/>
                  </a:lnTo>
                  <a:lnTo>
                    <a:pt x="6426333" y="1162009"/>
                  </a:lnTo>
                  <a:lnTo>
                    <a:pt x="6442402" y="1117048"/>
                  </a:lnTo>
                  <a:lnTo>
                    <a:pt x="6448044" y="1068070"/>
                  </a:lnTo>
                  <a:lnTo>
                    <a:pt x="6448044" y="213614"/>
                  </a:lnTo>
                  <a:lnTo>
                    <a:pt x="6442402" y="164631"/>
                  </a:lnTo>
                  <a:lnTo>
                    <a:pt x="6426333" y="119668"/>
                  </a:lnTo>
                  <a:lnTo>
                    <a:pt x="6401117" y="80006"/>
                  </a:lnTo>
                  <a:lnTo>
                    <a:pt x="6368037" y="46926"/>
                  </a:lnTo>
                  <a:lnTo>
                    <a:pt x="6328375" y="21710"/>
                  </a:lnTo>
                  <a:lnTo>
                    <a:pt x="6283412" y="5641"/>
                  </a:lnTo>
                  <a:lnTo>
                    <a:pt x="623443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24300" y="4792979"/>
              <a:ext cx="6448425" cy="1282065"/>
            </a:xfrm>
            <a:custGeom>
              <a:avLst/>
              <a:gdLst/>
              <a:ahLst/>
              <a:cxnLst/>
              <a:rect l="l" t="t" r="r" b="b"/>
              <a:pathLst>
                <a:path w="6448425" h="1282064">
                  <a:moveTo>
                    <a:pt x="6448044" y="213614"/>
                  </a:moveTo>
                  <a:lnTo>
                    <a:pt x="6448044" y="1068070"/>
                  </a:lnTo>
                  <a:lnTo>
                    <a:pt x="6442402" y="1117048"/>
                  </a:lnTo>
                  <a:lnTo>
                    <a:pt x="6426333" y="1162009"/>
                  </a:lnTo>
                  <a:lnTo>
                    <a:pt x="6401117" y="1201672"/>
                  </a:lnTo>
                  <a:lnTo>
                    <a:pt x="6368037" y="1234753"/>
                  </a:lnTo>
                  <a:lnTo>
                    <a:pt x="6328375" y="1259971"/>
                  </a:lnTo>
                  <a:lnTo>
                    <a:pt x="6283412" y="1276042"/>
                  </a:lnTo>
                  <a:lnTo>
                    <a:pt x="6234430" y="1281684"/>
                  </a:lnTo>
                  <a:lnTo>
                    <a:pt x="0" y="1281684"/>
                  </a:lnTo>
                  <a:lnTo>
                    <a:pt x="0" y="0"/>
                  </a:lnTo>
                  <a:lnTo>
                    <a:pt x="6234430" y="0"/>
                  </a:lnTo>
                  <a:lnTo>
                    <a:pt x="6283412" y="5641"/>
                  </a:lnTo>
                  <a:lnTo>
                    <a:pt x="6328375" y="21710"/>
                  </a:lnTo>
                  <a:lnTo>
                    <a:pt x="6368037" y="46926"/>
                  </a:lnTo>
                  <a:lnTo>
                    <a:pt x="6401117" y="80006"/>
                  </a:lnTo>
                  <a:lnTo>
                    <a:pt x="6426333" y="119668"/>
                  </a:lnTo>
                  <a:lnTo>
                    <a:pt x="6442402" y="164631"/>
                  </a:lnTo>
                  <a:lnTo>
                    <a:pt x="6448044" y="213614"/>
                  </a:lnTo>
                  <a:close/>
                </a:path>
              </a:pathLst>
            </a:custGeom>
            <a:ln w="12700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159758" y="4929885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800" spc="-5" dirty="0">
                <a:latin typeface="Calibri"/>
                <a:cs typeface="Calibri"/>
              </a:rPr>
              <a:t>Sa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ples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299717" y="5018278"/>
            <a:ext cx="2631440" cy="831215"/>
            <a:chOff x="1299717" y="5018278"/>
            <a:chExt cx="2631440" cy="831215"/>
          </a:xfrm>
        </p:grpSpPr>
        <p:sp>
          <p:nvSpPr>
            <p:cNvPr id="26" name="object 26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2481834" y="0"/>
                  </a:moveTo>
                  <a:lnTo>
                    <a:pt x="136397" y="0"/>
                  </a:lnTo>
                  <a:lnTo>
                    <a:pt x="93293" y="6955"/>
                  </a:lnTo>
                  <a:lnTo>
                    <a:pt x="55851" y="26322"/>
                  </a:lnTo>
                  <a:lnTo>
                    <a:pt x="26322" y="55851"/>
                  </a:lnTo>
                  <a:lnTo>
                    <a:pt x="6955" y="93293"/>
                  </a:lnTo>
                  <a:lnTo>
                    <a:pt x="0" y="136398"/>
                  </a:lnTo>
                  <a:lnTo>
                    <a:pt x="0" y="681990"/>
                  </a:lnTo>
                  <a:lnTo>
                    <a:pt x="6955" y="725099"/>
                  </a:lnTo>
                  <a:lnTo>
                    <a:pt x="26322" y="762541"/>
                  </a:lnTo>
                  <a:lnTo>
                    <a:pt x="55851" y="792069"/>
                  </a:lnTo>
                  <a:lnTo>
                    <a:pt x="93293" y="811433"/>
                  </a:lnTo>
                  <a:lnTo>
                    <a:pt x="136397" y="818388"/>
                  </a:lnTo>
                  <a:lnTo>
                    <a:pt x="2481834" y="818388"/>
                  </a:lnTo>
                  <a:lnTo>
                    <a:pt x="2524938" y="811433"/>
                  </a:lnTo>
                  <a:lnTo>
                    <a:pt x="2562380" y="792069"/>
                  </a:lnTo>
                  <a:lnTo>
                    <a:pt x="2591909" y="762541"/>
                  </a:lnTo>
                  <a:lnTo>
                    <a:pt x="2611276" y="725099"/>
                  </a:lnTo>
                  <a:lnTo>
                    <a:pt x="2618232" y="681990"/>
                  </a:lnTo>
                  <a:lnTo>
                    <a:pt x="2618232" y="136398"/>
                  </a:lnTo>
                  <a:lnTo>
                    <a:pt x="2611276" y="93293"/>
                  </a:lnTo>
                  <a:lnTo>
                    <a:pt x="2591909" y="55851"/>
                  </a:lnTo>
                  <a:lnTo>
                    <a:pt x="2562380" y="26322"/>
                  </a:lnTo>
                  <a:lnTo>
                    <a:pt x="2524938" y="6955"/>
                  </a:lnTo>
                  <a:lnTo>
                    <a:pt x="248183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06067" y="5024628"/>
              <a:ext cx="2618740" cy="818515"/>
            </a:xfrm>
            <a:custGeom>
              <a:avLst/>
              <a:gdLst/>
              <a:ahLst/>
              <a:cxnLst/>
              <a:rect l="l" t="t" r="r" b="b"/>
              <a:pathLst>
                <a:path w="2618740" h="818514">
                  <a:moveTo>
                    <a:pt x="0" y="136398"/>
                  </a:moveTo>
                  <a:lnTo>
                    <a:pt x="6955" y="93293"/>
                  </a:lnTo>
                  <a:lnTo>
                    <a:pt x="26322" y="55851"/>
                  </a:lnTo>
                  <a:lnTo>
                    <a:pt x="55851" y="26322"/>
                  </a:lnTo>
                  <a:lnTo>
                    <a:pt x="93293" y="6955"/>
                  </a:lnTo>
                  <a:lnTo>
                    <a:pt x="136397" y="0"/>
                  </a:lnTo>
                  <a:lnTo>
                    <a:pt x="2481834" y="0"/>
                  </a:lnTo>
                  <a:lnTo>
                    <a:pt x="2524938" y="6955"/>
                  </a:lnTo>
                  <a:lnTo>
                    <a:pt x="2562380" y="26322"/>
                  </a:lnTo>
                  <a:lnTo>
                    <a:pt x="2591909" y="55851"/>
                  </a:lnTo>
                  <a:lnTo>
                    <a:pt x="2611276" y="93293"/>
                  </a:lnTo>
                  <a:lnTo>
                    <a:pt x="2618232" y="136398"/>
                  </a:lnTo>
                  <a:lnTo>
                    <a:pt x="2618232" y="681990"/>
                  </a:lnTo>
                  <a:lnTo>
                    <a:pt x="2611276" y="725099"/>
                  </a:lnTo>
                  <a:lnTo>
                    <a:pt x="2591909" y="762541"/>
                  </a:lnTo>
                  <a:lnTo>
                    <a:pt x="2562380" y="792069"/>
                  </a:lnTo>
                  <a:lnTo>
                    <a:pt x="2524938" y="811433"/>
                  </a:lnTo>
                  <a:lnTo>
                    <a:pt x="2481834" y="818388"/>
                  </a:lnTo>
                  <a:lnTo>
                    <a:pt x="136397" y="818388"/>
                  </a:lnTo>
                  <a:lnTo>
                    <a:pt x="93293" y="811433"/>
                  </a:lnTo>
                  <a:lnTo>
                    <a:pt x="55851" y="792069"/>
                  </a:lnTo>
                  <a:lnTo>
                    <a:pt x="26322" y="762541"/>
                  </a:lnTo>
                  <a:lnTo>
                    <a:pt x="6955" y="725099"/>
                  </a:lnTo>
                  <a:lnTo>
                    <a:pt x="0" y="681990"/>
                  </a:lnTo>
                  <a:lnTo>
                    <a:pt x="0" y="136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59178" y="5079238"/>
            <a:ext cx="2108200" cy="633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395"/>
              </a:lnSpc>
              <a:spcBef>
                <a:spcPts val="100"/>
              </a:spcBef>
            </a:pPr>
            <a:r>
              <a:rPr sz="21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Predictive</a:t>
            </a:r>
            <a:r>
              <a:rPr sz="21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Microsoft Sans Serif"/>
                <a:cs typeface="Microsoft Sans Serif"/>
              </a:rPr>
              <a:t>analysis</a:t>
            </a:r>
            <a:endParaRPr sz="2100">
              <a:latin typeface="Microsoft Sans Serif"/>
              <a:cs typeface="Microsoft Sans Serif"/>
            </a:endParaRPr>
          </a:p>
          <a:p>
            <a:pPr marL="1270" algn="ctr">
              <a:lnSpc>
                <a:spcPts val="2395"/>
              </a:lnSpc>
            </a:pPr>
            <a:r>
              <a:rPr sz="21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results</a:t>
            </a:r>
            <a:endParaRPr sz="2100">
              <a:latin typeface="Microsoft Sans Serif"/>
              <a:cs typeface="Microsoft Sans Serif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458967" y="2112264"/>
            <a:ext cx="4593590" cy="1193800"/>
            <a:chOff x="5458967" y="2112264"/>
            <a:chExt cx="4593590" cy="119380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8967" y="2112264"/>
              <a:ext cx="3334512" cy="119329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33816" y="2148840"/>
              <a:ext cx="1618487" cy="1075943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5682996" y="3439667"/>
            <a:ext cx="4264660" cy="1286510"/>
            <a:chOff x="5682996" y="3439667"/>
            <a:chExt cx="4264660" cy="1286510"/>
          </a:xfrm>
        </p:grpSpPr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82996" y="3439667"/>
              <a:ext cx="1371600" cy="122681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4760" y="3488435"/>
              <a:ext cx="2342388" cy="1237488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09259" y="4808220"/>
            <a:ext cx="2095499" cy="1217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200" y="4492752"/>
            <a:ext cx="9904730" cy="1572895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987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endParaRPr sz="2200">
              <a:latin typeface="Microsoft Sans Serif"/>
              <a:cs typeface="Microsoft Sans Serif"/>
            </a:endParaRPr>
          </a:p>
          <a:p>
            <a:pPr marL="320675" indent="-22987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675" algn="l"/>
                <a:tab pos="32131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39A’,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least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25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before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60274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5" dirty="0"/>
              <a:t> </a:t>
            </a:r>
            <a:r>
              <a:rPr spc="-120" dirty="0"/>
              <a:t>Number</a:t>
            </a:r>
            <a:r>
              <a:rPr spc="145" dirty="0"/>
              <a:t> </a:t>
            </a:r>
            <a:r>
              <a:rPr spc="-180" dirty="0"/>
              <a:t>vs.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5" dirty="0"/>
              <a:t> </a:t>
            </a:r>
            <a:r>
              <a:rPr spc="-13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9216" y="1362455"/>
            <a:ext cx="6710172" cy="299313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19</a:t>
            </a:fld>
            <a:endParaRPr spc="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7640" y="1950872"/>
            <a:ext cx="2541905" cy="310642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2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14636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7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7351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4" dirty="0"/>
              <a:t> </a:t>
            </a:r>
            <a:r>
              <a:rPr spc="-180" dirty="0"/>
              <a:t>vs.</a:t>
            </a:r>
            <a:r>
              <a:rPr spc="114" dirty="0"/>
              <a:t> </a:t>
            </a:r>
            <a:r>
              <a:rPr spc="-160" dirty="0"/>
              <a:t>Launch</a:t>
            </a:r>
            <a:r>
              <a:rPr spc="120" dirty="0"/>
              <a:t> </a:t>
            </a:r>
            <a:r>
              <a:rPr spc="-130" dirty="0"/>
              <a:t>Site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2416" y="4253484"/>
            <a:ext cx="8495030" cy="197358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040" indent="-228600">
              <a:lnSpc>
                <a:spcPts val="1964"/>
              </a:lnSpc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ockets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che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10,000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kg</a:t>
            </a:r>
            <a:endParaRPr sz="2000">
              <a:latin typeface="Microsoft Sans Serif"/>
              <a:cs typeface="Microsoft Sans Serif"/>
            </a:endParaRPr>
          </a:p>
          <a:p>
            <a:pPr marL="320040" marR="231140" indent="-228600">
              <a:lnSpc>
                <a:spcPct val="80000"/>
              </a:lnSpc>
              <a:spcBef>
                <a:spcPts val="1405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Percentage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‘VAFB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SLC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4E’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ncreas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320040" indent="-228600">
              <a:lnSpc>
                <a:spcPts val="2160"/>
              </a:lnSpc>
              <a:spcBef>
                <a:spcPts val="910"/>
              </a:spcBef>
              <a:buFont typeface="Arial MT"/>
              <a:buChar char="•"/>
              <a:tabLst>
                <a:tab pos="319405" algn="l"/>
                <a:tab pos="32004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endParaRPr sz="2000">
              <a:latin typeface="Microsoft Sans Serif"/>
              <a:cs typeface="Microsoft Sans Serif"/>
            </a:endParaRPr>
          </a:p>
          <a:p>
            <a:pPr marL="320040">
              <a:lnSpc>
                <a:spcPts val="2160"/>
              </a:lnSpc>
            </a:pP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81783" y="1379219"/>
            <a:ext cx="6166104" cy="2807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20</a:t>
            </a:fld>
            <a:endParaRPr spc="7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5403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20" dirty="0"/>
              <a:t> </a:t>
            </a:r>
            <a:r>
              <a:rPr spc="-175" dirty="0"/>
              <a:t>vs.</a:t>
            </a:r>
            <a:r>
              <a:rPr spc="120" dirty="0"/>
              <a:t> </a:t>
            </a:r>
            <a:r>
              <a:rPr spc="-15" dirty="0"/>
              <a:t>Orbit</a:t>
            </a:r>
            <a:r>
              <a:rPr spc="145" dirty="0"/>
              <a:t> </a:t>
            </a:r>
            <a:r>
              <a:rPr spc="-19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8155" y="4597908"/>
            <a:ext cx="8496300" cy="138684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320675" indent="-228600">
              <a:lnSpc>
                <a:spcPct val="100000"/>
              </a:lnSpc>
              <a:spcBef>
                <a:spcPts val="23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ES-LI,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2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200">
              <a:latin typeface="Microsoft Sans Serif"/>
              <a:cs typeface="Microsoft Sans Serif"/>
            </a:endParaRPr>
          </a:p>
          <a:p>
            <a:pPr marL="32067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6916" y="1347216"/>
            <a:ext cx="4765548" cy="306323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21</a:t>
            </a:fld>
            <a:endParaRPr spc="7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582104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Flight</a:t>
            </a:r>
            <a:r>
              <a:rPr spc="140" dirty="0"/>
              <a:t> </a:t>
            </a:r>
            <a:r>
              <a:rPr spc="-120" dirty="0"/>
              <a:t>Number</a:t>
            </a:r>
            <a:r>
              <a:rPr spc="140" dirty="0"/>
              <a:t> </a:t>
            </a:r>
            <a:r>
              <a:rPr spc="-180" dirty="0"/>
              <a:t>vs.</a:t>
            </a:r>
            <a:r>
              <a:rPr spc="120" dirty="0"/>
              <a:t> </a:t>
            </a:r>
            <a:r>
              <a:rPr spc="-10" dirty="0"/>
              <a:t>Orbit</a:t>
            </a:r>
            <a:r>
              <a:rPr spc="140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849503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1964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VLEO,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doesn’t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occur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until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60+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endParaRPr sz="2000">
              <a:latin typeface="Microsoft Sans Serif"/>
              <a:cs typeface="Microsoft Sans Serif"/>
            </a:endParaRPr>
          </a:p>
          <a:p>
            <a:pPr marL="320675" marR="314325" indent="-229235">
              <a:lnSpc>
                <a:spcPts val="192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(LEO,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MEO,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VLEO)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3011" y="1429511"/>
            <a:ext cx="4936236" cy="31165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23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9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40" dirty="0"/>
              <a:t>Payload</a:t>
            </a:r>
            <a:r>
              <a:rPr spc="110" dirty="0"/>
              <a:t> </a:t>
            </a:r>
            <a:r>
              <a:rPr spc="-180" dirty="0"/>
              <a:t>vs.</a:t>
            </a:r>
            <a:r>
              <a:rPr spc="105" dirty="0"/>
              <a:t> </a:t>
            </a:r>
            <a:r>
              <a:rPr spc="-10" dirty="0"/>
              <a:t>Orbit</a:t>
            </a:r>
            <a:r>
              <a:rPr spc="135" dirty="0"/>
              <a:t> </a:t>
            </a:r>
            <a:r>
              <a:rPr spc="-190" dirty="0"/>
              <a:t>Type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763" y="4651247"/>
            <a:ext cx="9016365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20675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2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endParaRPr sz="2200">
              <a:latin typeface="Microsoft Sans Serif"/>
              <a:cs typeface="Microsoft Sans Serif"/>
            </a:endParaRPr>
          </a:p>
          <a:p>
            <a:pPr marL="320675">
              <a:lnSpc>
                <a:spcPct val="100000"/>
              </a:lnSpc>
              <a:spcBef>
                <a:spcPts val="5"/>
              </a:spcBef>
            </a:pP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2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ISS,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31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endParaRPr sz="2200">
              <a:latin typeface="Microsoft Sans Serif"/>
              <a:cs typeface="Microsoft Sans Serif"/>
            </a:endParaRPr>
          </a:p>
          <a:p>
            <a:pPr marL="320675" marR="23876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292929"/>
                </a:solidFill>
                <a:latin typeface="Microsoft Sans Serif"/>
                <a:cs typeface="Microsoft Sans Serif"/>
              </a:rPr>
              <a:t>GEO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pattern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2844" y="1447800"/>
            <a:ext cx="4824983" cy="30952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24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7969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20" dirty="0"/>
              <a:t> </a:t>
            </a:r>
            <a:r>
              <a:rPr spc="-250" dirty="0"/>
              <a:t>Success</a:t>
            </a:r>
            <a:r>
              <a:rPr spc="140" dirty="0"/>
              <a:t> </a:t>
            </a:r>
            <a:r>
              <a:rPr spc="-155" dirty="0"/>
              <a:t>Yearly</a:t>
            </a:r>
            <a:r>
              <a:rPr spc="110" dirty="0"/>
              <a:t> </a:t>
            </a:r>
            <a:r>
              <a:rPr spc="-13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2344" y="1315211"/>
            <a:ext cx="5417820" cy="317754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59763" y="4651247"/>
            <a:ext cx="9212580" cy="1775460"/>
          </a:xfrm>
          <a:prstGeom prst="rect">
            <a:avLst/>
          </a:prstGeom>
          <a:ln w="12700">
            <a:solidFill>
              <a:srgbClr val="44536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0675" indent="-229235">
              <a:lnSpc>
                <a:spcPts val="2205"/>
              </a:lnSpc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(Class=1)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320675" indent="-229235">
              <a:lnSpc>
                <a:spcPts val="2160"/>
              </a:lnSpc>
              <a:spcBef>
                <a:spcPts val="925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2010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2014</a:t>
            </a:r>
            <a:endParaRPr sz="2000">
              <a:latin typeface="Microsoft Sans Serif"/>
              <a:cs typeface="Microsoft Sans Serif"/>
            </a:endParaRPr>
          </a:p>
          <a:p>
            <a:pPr marL="320675">
              <a:lnSpc>
                <a:spcPts val="216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000">
              <a:latin typeface="Microsoft Sans Serif"/>
              <a:cs typeface="Microsoft Sans Serif"/>
            </a:endParaRPr>
          </a:p>
          <a:p>
            <a:pPr marL="320675" marR="759460" indent="-229235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320040" algn="l"/>
                <a:tab pos="320675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decreased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2017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2018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2019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2479370"/>
            <a:ext cx="796798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‘distinct’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(Launch_Site)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8818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All</a:t>
            </a:r>
            <a:r>
              <a:rPr spc="105" dirty="0"/>
              <a:t> </a:t>
            </a:r>
            <a:r>
              <a:rPr spc="-160" dirty="0"/>
              <a:t>Launch</a:t>
            </a:r>
            <a:r>
              <a:rPr spc="114" dirty="0"/>
              <a:t> </a:t>
            </a:r>
            <a:r>
              <a:rPr spc="-130" dirty="0"/>
              <a:t>Site</a:t>
            </a:r>
            <a:r>
              <a:rPr spc="114" dirty="0"/>
              <a:t> </a:t>
            </a:r>
            <a:r>
              <a:rPr spc="-225" dirty="0"/>
              <a:t>Names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0155" y="4136135"/>
            <a:ext cx="1720595" cy="2237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391" y="1767839"/>
            <a:ext cx="4390644" cy="4008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25</a:t>
            </a:fld>
            <a:endParaRPr spc="7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305509"/>
            <a:ext cx="9013190" cy="24599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‘Like’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‘CCA%’,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‘Launch_Site’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starts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“CCA”.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5,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limits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returned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6122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5" dirty="0"/>
              <a:t> </a:t>
            </a:r>
            <a:r>
              <a:rPr spc="-130" dirty="0"/>
              <a:t>Site</a:t>
            </a:r>
            <a:r>
              <a:rPr spc="130" dirty="0"/>
              <a:t> </a:t>
            </a:r>
            <a:r>
              <a:rPr spc="-229" dirty="0"/>
              <a:t>Names</a:t>
            </a:r>
            <a:r>
              <a:rPr spc="145" dirty="0"/>
              <a:t> </a:t>
            </a:r>
            <a:r>
              <a:rPr spc="-95" dirty="0"/>
              <a:t>Begin</a:t>
            </a:r>
            <a:r>
              <a:rPr spc="110" dirty="0"/>
              <a:t> </a:t>
            </a:r>
            <a:r>
              <a:rPr spc="5" dirty="0"/>
              <a:t>with</a:t>
            </a:r>
            <a:r>
              <a:rPr spc="125" dirty="0"/>
              <a:t> </a:t>
            </a:r>
            <a:r>
              <a:rPr spc="-240" dirty="0"/>
              <a:t>'CCA'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3311" y="3890771"/>
            <a:ext cx="7597140" cy="2755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3311" y="1723644"/>
            <a:ext cx="6220968" cy="3429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26</a:t>
            </a:fld>
            <a:endParaRPr spc="7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38842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Total</a:t>
            </a:r>
            <a:r>
              <a:rPr spc="90" dirty="0"/>
              <a:t> </a:t>
            </a:r>
            <a:r>
              <a:rPr spc="-140" dirty="0"/>
              <a:t>Payload</a:t>
            </a:r>
            <a:r>
              <a:rPr spc="90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224010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‘sum’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adds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customers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named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‘NASA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0555" y="1888235"/>
            <a:ext cx="7085076" cy="3672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00555" y="4584191"/>
            <a:ext cx="1019556" cy="4953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27</a:t>
            </a:fld>
            <a:endParaRPr spc="7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6871334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Average</a:t>
            </a:r>
            <a:r>
              <a:rPr spc="125" dirty="0"/>
              <a:t> </a:t>
            </a:r>
            <a:r>
              <a:rPr spc="-140" dirty="0"/>
              <a:t>Payload</a:t>
            </a:r>
            <a:r>
              <a:rPr spc="120" dirty="0"/>
              <a:t> </a:t>
            </a:r>
            <a:r>
              <a:rPr spc="-225" dirty="0"/>
              <a:t>Mass</a:t>
            </a:r>
            <a:r>
              <a:rPr spc="120" dirty="0"/>
              <a:t> </a:t>
            </a:r>
            <a:r>
              <a:rPr spc="-70" dirty="0"/>
              <a:t>by</a:t>
            </a:r>
            <a:r>
              <a:rPr spc="114" dirty="0"/>
              <a:t> </a:t>
            </a:r>
            <a:r>
              <a:rPr spc="-65" dirty="0"/>
              <a:t>F9</a:t>
            </a:r>
            <a:r>
              <a:rPr spc="120" dirty="0"/>
              <a:t> </a:t>
            </a:r>
            <a:r>
              <a:rPr spc="15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65005" cy="19373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‘avg’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‘PAYLOAD_MASS_KG’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‘F9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v1.1’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875" y="1789176"/>
            <a:ext cx="7578852" cy="3840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3019" y="4669535"/>
            <a:ext cx="886968" cy="5334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28</a:t>
            </a:fld>
            <a:endParaRPr spc="7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55586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5" dirty="0"/>
              <a:t>First</a:t>
            </a:r>
            <a:r>
              <a:rPr spc="125" dirty="0"/>
              <a:t> </a:t>
            </a:r>
            <a:r>
              <a:rPr spc="-180" dirty="0"/>
              <a:t>Successful</a:t>
            </a:r>
            <a:r>
              <a:rPr spc="150" dirty="0"/>
              <a:t> </a:t>
            </a:r>
            <a:r>
              <a:rPr spc="-125" dirty="0"/>
              <a:t>Ground</a:t>
            </a:r>
            <a:r>
              <a:rPr spc="140" dirty="0"/>
              <a:t> </a:t>
            </a:r>
            <a:r>
              <a:rPr spc="-80" dirty="0"/>
              <a:t>Landing</a:t>
            </a:r>
            <a:r>
              <a:rPr spc="13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55230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‘min(Date)’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selects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oldest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endParaRPr sz="1800">
              <a:latin typeface="Microsoft Sans Serif"/>
              <a:cs typeface="Microsoft Sans Serif"/>
            </a:endParaRPr>
          </a:p>
          <a:p>
            <a:pPr marL="698500" marR="34099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defines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‘Landing_Outcome’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equal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‘Success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(ground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pad)’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6547" y="1900427"/>
            <a:ext cx="8372856" cy="3962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6547" y="5149596"/>
            <a:ext cx="1210055" cy="8381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29</a:t>
            </a:fld>
            <a:endParaRPr spc="7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69" y="1259586"/>
            <a:ext cx="9954260" cy="482981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170180">
              <a:lnSpc>
                <a:spcPct val="80000"/>
              </a:lnSpc>
              <a:spcBef>
                <a:spcPts val="585"/>
              </a:spcBef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goal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research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employ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agencies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decide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bid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630"/>
              </a:lnSpc>
              <a:spcBef>
                <a:spcPts val="139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Following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concepts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Conduct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proximity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analyze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interactively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1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Finally,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build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7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report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share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as:</a:t>
            </a:r>
            <a:endParaRPr sz="17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3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visuals,</a:t>
            </a:r>
            <a:r>
              <a:rPr sz="13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3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dashboards</a:t>
            </a:r>
            <a:endParaRPr sz="13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1155065" algn="l"/>
                <a:tab pos="1156335" algn="l"/>
              </a:tabLst>
            </a:pP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3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3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3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3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3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8735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5" dirty="0"/>
              <a:t>Executive</a:t>
            </a:r>
            <a:r>
              <a:rPr spc="85" dirty="0"/>
              <a:t> </a:t>
            </a:r>
            <a:r>
              <a:rPr spc="-200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42036"/>
            <a:ext cx="960374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Successful</a:t>
            </a:r>
            <a:r>
              <a:rPr sz="2500" spc="135" dirty="0"/>
              <a:t> </a:t>
            </a:r>
            <a:r>
              <a:rPr sz="2500" spc="-60" dirty="0"/>
              <a:t>Drone</a:t>
            </a:r>
            <a:r>
              <a:rPr sz="2500" spc="95" dirty="0"/>
              <a:t> </a:t>
            </a:r>
            <a:r>
              <a:rPr sz="2500" spc="-95" dirty="0"/>
              <a:t>Ship</a:t>
            </a:r>
            <a:r>
              <a:rPr sz="2500" spc="105" dirty="0"/>
              <a:t> </a:t>
            </a:r>
            <a:r>
              <a:rPr sz="2500" spc="-55" dirty="0"/>
              <a:t>Landing</a:t>
            </a:r>
            <a:r>
              <a:rPr sz="2500" spc="120" dirty="0"/>
              <a:t> </a:t>
            </a:r>
            <a:r>
              <a:rPr sz="2500" spc="-5" dirty="0"/>
              <a:t>with</a:t>
            </a:r>
            <a:r>
              <a:rPr sz="2500" spc="105" dirty="0"/>
              <a:t> </a:t>
            </a:r>
            <a:r>
              <a:rPr sz="2500" spc="-100" dirty="0"/>
              <a:t>Payload</a:t>
            </a:r>
            <a:r>
              <a:rPr sz="2500" spc="105" dirty="0"/>
              <a:t> </a:t>
            </a:r>
            <a:r>
              <a:rPr sz="2500" spc="-65" dirty="0"/>
              <a:t>between</a:t>
            </a:r>
            <a:r>
              <a:rPr sz="2500" spc="120" dirty="0"/>
              <a:t> </a:t>
            </a:r>
            <a:r>
              <a:rPr sz="2500" spc="114" dirty="0"/>
              <a:t>4000</a:t>
            </a:r>
            <a:r>
              <a:rPr sz="2500" spc="100" dirty="0"/>
              <a:t> </a:t>
            </a:r>
            <a:r>
              <a:rPr sz="2500" spc="-80" dirty="0"/>
              <a:t>and</a:t>
            </a:r>
            <a:r>
              <a:rPr sz="2500" spc="95" dirty="0"/>
              <a:t> </a:t>
            </a:r>
            <a:r>
              <a:rPr sz="2500" spc="114" dirty="0"/>
              <a:t>6000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393555" cy="146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227329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6000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8969" y="4604765"/>
            <a:ext cx="10452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26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heavy" spc="-1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200" u="heavy" spc="-2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sult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1802892"/>
            <a:ext cx="8331708" cy="4267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98548" y="4751832"/>
            <a:ext cx="1293876" cy="1621536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30</a:t>
            </a:fld>
            <a:endParaRPr spc="7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7777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85" dirty="0"/>
              <a:t>Total</a:t>
            </a:r>
            <a:r>
              <a:rPr sz="3100" spc="135" dirty="0"/>
              <a:t> </a:t>
            </a:r>
            <a:r>
              <a:rPr sz="3100" spc="-100" dirty="0"/>
              <a:t>Number</a:t>
            </a:r>
            <a:r>
              <a:rPr sz="3100" spc="145" dirty="0"/>
              <a:t> </a:t>
            </a:r>
            <a:r>
              <a:rPr sz="3100" spc="-5" dirty="0"/>
              <a:t>of</a:t>
            </a:r>
            <a:r>
              <a:rPr sz="3100" spc="120" dirty="0"/>
              <a:t> </a:t>
            </a:r>
            <a:r>
              <a:rPr sz="3100" spc="-150" dirty="0"/>
              <a:t>Successful</a:t>
            </a:r>
            <a:r>
              <a:rPr sz="3100" spc="170" dirty="0"/>
              <a:t> </a:t>
            </a:r>
            <a:r>
              <a:rPr sz="3100" spc="-95" dirty="0"/>
              <a:t>and</a:t>
            </a:r>
            <a:r>
              <a:rPr sz="3100" spc="135" dirty="0"/>
              <a:t> </a:t>
            </a:r>
            <a:r>
              <a:rPr sz="3100" spc="-90" dirty="0"/>
              <a:t>Failure</a:t>
            </a:r>
            <a:r>
              <a:rPr sz="3100" spc="145" dirty="0"/>
              <a:t> </a:t>
            </a:r>
            <a:r>
              <a:rPr sz="3100" spc="-85" dirty="0"/>
              <a:t>Mission</a:t>
            </a:r>
            <a:r>
              <a:rPr sz="3100" spc="150" dirty="0"/>
              <a:t> </a:t>
            </a:r>
            <a:r>
              <a:rPr sz="3100" spc="-125" dirty="0"/>
              <a:t>Outcomes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166860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identical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case,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‘counts’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0616"/>
            <a:ext cx="9582912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4539" y="4887467"/>
            <a:ext cx="3107436" cy="143256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31</a:t>
            </a:fld>
            <a:endParaRPr spc="7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34859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95" dirty="0"/>
              <a:t>Boosters</a:t>
            </a:r>
            <a:r>
              <a:rPr spc="120" dirty="0"/>
              <a:t> </a:t>
            </a:r>
            <a:r>
              <a:rPr spc="-120" dirty="0"/>
              <a:t>Carried</a:t>
            </a:r>
            <a:r>
              <a:rPr spc="130" dirty="0"/>
              <a:t> </a:t>
            </a:r>
            <a:r>
              <a:rPr spc="-160" dirty="0"/>
              <a:t>Maximum</a:t>
            </a:r>
            <a:r>
              <a:rPr spc="140" dirty="0"/>
              <a:t> </a:t>
            </a:r>
            <a:r>
              <a:rPr spc="-140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9810115" cy="3248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sub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‘max’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endParaRPr sz="1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respective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15600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92929"/>
              </a:buClr>
              <a:buFont typeface="Arial MT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67" y="1751076"/>
            <a:ext cx="10018776" cy="283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3327" y="3534155"/>
            <a:ext cx="2168652" cy="289255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32</a:t>
            </a:fld>
            <a:endParaRPr spc="7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4468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175" dirty="0"/>
              <a:t>2015</a:t>
            </a:r>
            <a:r>
              <a:rPr spc="110" dirty="0"/>
              <a:t> </a:t>
            </a:r>
            <a:r>
              <a:rPr spc="-160" dirty="0"/>
              <a:t>Launch</a:t>
            </a:r>
            <a:r>
              <a:rPr spc="110" dirty="0"/>
              <a:t> </a:t>
            </a:r>
            <a:r>
              <a:rPr spc="-175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794240" cy="2795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lists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outcome,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698500" marR="27305" lvl="1" indent="-228600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operator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both</a:t>
            </a:r>
            <a:r>
              <a:rPr sz="18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true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‘year’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keywork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extracts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‘Date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identify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LC-40’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B1012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endParaRPr sz="1800">
              <a:latin typeface="Microsoft Sans Serif"/>
              <a:cs typeface="Microsoft Sans Serif"/>
            </a:endParaRPr>
          </a:p>
          <a:p>
            <a:pPr marL="698500">
              <a:lnSpc>
                <a:spcPct val="100000"/>
              </a:lnSpc>
            </a:pP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B1015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drop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4544" y="1882139"/>
            <a:ext cx="9488424" cy="29717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8444" y="5175503"/>
            <a:ext cx="4076700" cy="94335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33</a:t>
            </a:fld>
            <a:endParaRPr spc="7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920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85" dirty="0"/>
              <a:t>Rank</a:t>
            </a:r>
            <a:r>
              <a:rPr sz="2800" spc="110" dirty="0"/>
              <a:t> </a:t>
            </a:r>
            <a:r>
              <a:rPr sz="2800" spc="-60" dirty="0"/>
              <a:t>Landing</a:t>
            </a:r>
            <a:r>
              <a:rPr sz="2800" spc="125" dirty="0"/>
              <a:t> </a:t>
            </a:r>
            <a:r>
              <a:rPr sz="2800" spc="-110" dirty="0"/>
              <a:t>Outcomes</a:t>
            </a:r>
            <a:r>
              <a:rPr sz="2800" spc="114" dirty="0"/>
              <a:t> </a:t>
            </a:r>
            <a:r>
              <a:rPr sz="2800" spc="-100" dirty="0"/>
              <a:t>Between</a:t>
            </a:r>
            <a:r>
              <a:rPr sz="2800" spc="90" dirty="0"/>
              <a:t> </a:t>
            </a:r>
            <a:r>
              <a:rPr sz="2800" spc="105" dirty="0"/>
              <a:t>2010-06-04</a:t>
            </a:r>
            <a:r>
              <a:rPr sz="2800" spc="80" dirty="0"/>
              <a:t> </a:t>
            </a:r>
            <a:r>
              <a:rPr sz="2800" spc="-85" dirty="0"/>
              <a:t>and</a:t>
            </a:r>
            <a:r>
              <a:rPr sz="2800" spc="100" dirty="0"/>
              <a:t> </a:t>
            </a:r>
            <a:r>
              <a:rPr sz="2800" spc="105" dirty="0"/>
              <a:t>2017-03-20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848969" y="1305509"/>
            <a:ext cx="10255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Query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969" y="2479370"/>
            <a:ext cx="9905365" cy="2246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40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Description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30"/>
              </a:spcBef>
              <a:buFont typeface="Arial MT"/>
              <a:buChar char="•"/>
              <a:tabLst>
                <a:tab pos="697865" algn="l"/>
                <a:tab pos="699135" algn="l"/>
                <a:tab pos="6624320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‘group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‘Landing</a:t>
            </a:r>
            <a:r>
              <a:rPr sz="1800" u="sng" spc="-35" dirty="0">
                <a:solidFill>
                  <a:srgbClr val="292929"/>
                </a:solidFill>
                <a:uFill>
                  <a:solidFill>
                    <a:srgbClr val="282828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Outcome’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‘between’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‘and’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keywords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return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2010-06-04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2017-03-20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‘order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by’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keyword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arranges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column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ranked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specified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endParaRPr sz="18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u="heavy" spc="-95" dirty="0">
                <a:solidFill>
                  <a:srgbClr val="292929"/>
                </a:solidFill>
                <a:uFill>
                  <a:solidFill>
                    <a:srgbClr val="292929"/>
                  </a:solidFill>
                </a:uFill>
                <a:latin typeface="Microsoft Sans Serif"/>
                <a:cs typeface="Microsoft Sans Serif"/>
              </a:rPr>
              <a:t>Result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773935"/>
            <a:ext cx="8827008" cy="59131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4560" y="4210811"/>
            <a:ext cx="2401824" cy="24704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34</a:t>
            </a:fld>
            <a:endParaRPr spc="7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17677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60" dirty="0"/>
              <a:t>SpaceX</a:t>
            </a:r>
            <a:r>
              <a:rPr spc="140" dirty="0"/>
              <a:t> </a:t>
            </a:r>
            <a:r>
              <a:rPr spc="-100" dirty="0"/>
              <a:t>Falcon9</a:t>
            </a:r>
            <a:r>
              <a:rPr spc="145" dirty="0"/>
              <a:t> </a:t>
            </a:r>
            <a:r>
              <a:rPr spc="-5" dirty="0"/>
              <a:t>-</a:t>
            </a:r>
            <a:r>
              <a:rPr spc="130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150" dirty="0"/>
              <a:t>Sites</a:t>
            </a:r>
            <a:r>
              <a:rPr spc="130" dirty="0"/>
              <a:t> </a:t>
            </a:r>
            <a:r>
              <a:rPr spc="-140" dirty="0"/>
              <a:t>Map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98906" y="1518983"/>
            <a:ext cx="9975850" cy="4926965"/>
            <a:chOff x="398906" y="1518983"/>
            <a:chExt cx="9975850" cy="49269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431" y="4835652"/>
              <a:ext cx="2223516" cy="1600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3669" y="4830889"/>
              <a:ext cx="2233295" cy="1609725"/>
            </a:xfrm>
            <a:custGeom>
              <a:avLst/>
              <a:gdLst/>
              <a:ahLst/>
              <a:cxnLst/>
              <a:rect l="l" t="t" r="r" b="b"/>
              <a:pathLst>
                <a:path w="2233295" h="1609725">
                  <a:moveTo>
                    <a:pt x="0" y="1609725"/>
                  </a:moveTo>
                  <a:lnTo>
                    <a:pt x="2233041" y="1609725"/>
                  </a:lnTo>
                  <a:lnTo>
                    <a:pt x="2233041" y="0"/>
                  </a:lnTo>
                  <a:lnTo>
                    <a:pt x="0" y="0"/>
                  </a:lnTo>
                  <a:lnTo>
                    <a:pt x="0" y="1609725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1528572"/>
              <a:ext cx="5320284" cy="30144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03669" y="1523746"/>
              <a:ext cx="5330190" cy="3024505"/>
            </a:xfrm>
            <a:custGeom>
              <a:avLst/>
              <a:gdLst/>
              <a:ahLst/>
              <a:cxnLst/>
              <a:rect l="l" t="t" r="r" b="b"/>
              <a:pathLst>
                <a:path w="5330190" h="3024504">
                  <a:moveTo>
                    <a:pt x="0" y="3023997"/>
                  </a:moveTo>
                  <a:lnTo>
                    <a:pt x="5329809" y="3023997"/>
                  </a:lnTo>
                  <a:lnTo>
                    <a:pt x="5329809" y="0"/>
                  </a:lnTo>
                  <a:lnTo>
                    <a:pt x="0" y="0"/>
                  </a:lnTo>
                  <a:lnTo>
                    <a:pt x="0" y="30239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9743" y="3567811"/>
              <a:ext cx="421640" cy="1830705"/>
            </a:xfrm>
            <a:custGeom>
              <a:avLst/>
              <a:gdLst/>
              <a:ahLst/>
              <a:cxnLst/>
              <a:rect l="l" t="t" r="r" b="b"/>
              <a:pathLst>
                <a:path w="421639" h="1830704">
                  <a:moveTo>
                    <a:pt x="0" y="1747647"/>
                  </a:moveTo>
                  <a:lnTo>
                    <a:pt x="21209" y="1830197"/>
                  </a:lnTo>
                  <a:lnTo>
                    <a:pt x="69959" y="1769490"/>
                  </a:lnTo>
                  <a:lnTo>
                    <a:pt x="40766" y="1769490"/>
                  </a:lnTo>
                  <a:lnTo>
                    <a:pt x="28320" y="1766824"/>
                  </a:lnTo>
                  <a:lnTo>
                    <a:pt x="31009" y="1754356"/>
                  </a:lnTo>
                  <a:lnTo>
                    <a:pt x="0" y="1747647"/>
                  </a:lnTo>
                  <a:close/>
                </a:path>
                <a:path w="421639" h="1830704">
                  <a:moveTo>
                    <a:pt x="31009" y="1754356"/>
                  </a:moveTo>
                  <a:lnTo>
                    <a:pt x="28320" y="1766824"/>
                  </a:lnTo>
                  <a:lnTo>
                    <a:pt x="40766" y="1769490"/>
                  </a:lnTo>
                  <a:lnTo>
                    <a:pt x="43449" y="1757047"/>
                  </a:lnTo>
                  <a:lnTo>
                    <a:pt x="31009" y="1754356"/>
                  </a:lnTo>
                  <a:close/>
                </a:path>
                <a:path w="421639" h="1830704">
                  <a:moveTo>
                    <a:pt x="43449" y="1757047"/>
                  </a:moveTo>
                  <a:lnTo>
                    <a:pt x="40766" y="1769490"/>
                  </a:lnTo>
                  <a:lnTo>
                    <a:pt x="69959" y="1769490"/>
                  </a:lnTo>
                  <a:lnTo>
                    <a:pt x="74548" y="1763776"/>
                  </a:lnTo>
                  <a:lnTo>
                    <a:pt x="43449" y="1757047"/>
                  </a:lnTo>
                  <a:close/>
                </a:path>
                <a:path w="421639" h="1830704">
                  <a:moveTo>
                    <a:pt x="409320" y="0"/>
                  </a:moveTo>
                  <a:lnTo>
                    <a:pt x="31009" y="1754356"/>
                  </a:lnTo>
                  <a:lnTo>
                    <a:pt x="43449" y="1757047"/>
                  </a:lnTo>
                  <a:lnTo>
                    <a:pt x="421639" y="2793"/>
                  </a:lnTo>
                  <a:lnTo>
                    <a:pt x="4093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17335" y="3811524"/>
              <a:ext cx="4247388" cy="262432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12510" y="3806761"/>
              <a:ext cx="4257040" cy="2633980"/>
            </a:xfrm>
            <a:custGeom>
              <a:avLst/>
              <a:gdLst/>
              <a:ahLst/>
              <a:cxnLst/>
              <a:rect l="l" t="t" r="r" b="b"/>
              <a:pathLst>
                <a:path w="4257040" h="2633979">
                  <a:moveTo>
                    <a:pt x="0" y="2633853"/>
                  </a:moveTo>
                  <a:lnTo>
                    <a:pt x="4256913" y="2633853"/>
                  </a:lnTo>
                  <a:lnTo>
                    <a:pt x="4256913" y="0"/>
                  </a:lnTo>
                  <a:lnTo>
                    <a:pt x="0" y="0"/>
                  </a:lnTo>
                  <a:lnTo>
                    <a:pt x="0" y="2633853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6010" y="4567554"/>
            <a:ext cx="1179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2355" y="646186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73669" y="6454851"/>
            <a:ext cx="925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Fig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–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88867" y="3423030"/>
            <a:ext cx="4683125" cy="1573530"/>
          </a:xfrm>
          <a:custGeom>
            <a:avLst/>
            <a:gdLst/>
            <a:ahLst/>
            <a:cxnLst/>
            <a:rect l="l" t="t" r="r" b="b"/>
            <a:pathLst>
              <a:path w="4683125" h="1573529">
                <a:moveTo>
                  <a:pt x="4608702" y="1543105"/>
                </a:moveTo>
                <a:lnTo>
                  <a:pt x="4598670" y="1573149"/>
                </a:lnTo>
                <a:lnTo>
                  <a:pt x="4682998" y="1561084"/>
                </a:lnTo>
                <a:lnTo>
                  <a:pt x="4669028" y="1547114"/>
                </a:lnTo>
                <a:lnTo>
                  <a:pt x="4620768" y="1547114"/>
                </a:lnTo>
                <a:lnTo>
                  <a:pt x="4608702" y="1543105"/>
                </a:lnTo>
                <a:close/>
              </a:path>
              <a:path w="4683125" h="1573529">
                <a:moveTo>
                  <a:pt x="4612734" y="1531030"/>
                </a:moveTo>
                <a:lnTo>
                  <a:pt x="4608702" y="1543105"/>
                </a:lnTo>
                <a:lnTo>
                  <a:pt x="4620768" y="1547114"/>
                </a:lnTo>
                <a:lnTo>
                  <a:pt x="4624832" y="1535049"/>
                </a:lnTo>
                <a:lnTo>
                  <a:pt x="4612734" y="1531030"/>
                </a:lnTo>
                <a:close/>
              </a:path>
              <a:path w="4683125" h="1573529">
                <a:moveTo>
                  <a:pt x="4622800" y="1500886"/>
                </a:moveTo>
                <a:lnTo>
                  <a:pt x="4612734" y="1531030"/>
                </a:lnTo>
                <a:lnTo>
                  <a:pt x="4624832" y="1535049"/>
                </a:lnTo>
                <a:lnTo>
                  <a:pt x="4620768" y="1547114"/>
                </a:lnTo>
                <a:lnTo>
                  <a:pt x="4669028" y="1547114"/>
                </a:lnTo>
                <a:lnTo>
                  <a:pt x="4622800" y="1500886"/>
                </a:lnTo>
                <a:close/>
              </a:path>
              <a:path w="4683125" h="1573529">
                <a:moveTo>
                  <a:pt x="4064" y="0"/>
                </a:moveTo>
                <a:lnTo>
                  <a:pt x="0" y="11938"/>
                </a:lnTo>
                <a:lnTo>
                  <a:pt x="4608702" y="1543105"/>
                </a:lnTo>
                <a:lnTo>
                  <a:pt x="4612734" y="1531030"/>
                </a:lnTo>
                <a:lnTo>
                  <a:pt x="406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0" y="1528572"/>
            <a:ext cx="5053965" cy="194056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left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spc="-10" dirty="0">
                <a:latin typeface="Calibri"/>
                <a:cs typeface="Calibri"/>
              </a:rPr>
              <a:t>Falcon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9 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endParaRPr sz="1200">
              <a:latin typeface="Calibri"/>
              <a:cs typeface="Calibri"/>
            </a:endParaRPr>
          </a:p>
          <a:p>
            <a:pPr marL="92075" marR="18415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located </a:t>
            </a:r>
            <a:r>
              <a:rPr sz="1200" dirty="0">
                <a:latin typeface="Calibri"/>
                <a:cs typeface="Calibri"/>
              </a:rPr>
              <a:t>in the </a:t>
            </a:r>
            <a:r>
              <a:rPr sz="1200" spc="-5" dirty="0">
                <a:latin typeface="Calibri"/>
                <a:cs typeface="Calibri"/>
              </a:rPr>
              <a:t>United </a:t>
            </a:r>
            <a:r>
              <a:rPr sz="1200" spc="-10" dirty="0">
                <a:latin typeface="Calibri"/>
                <a:cs typeface="Calibri"/>
              </a:rPr>
              <a:t>States </a:t>
            </a:r>
            <a:r>
              <a:rPr sz="1200" spc="-5" dirty="0">
                <a:latin typeface="Calibri"/>
                <a:cs typeface="Calibri"/>
              </a:rPr>
              <a:t>(in California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Florida). </a:t>
            </a:r>
            <a:r>
              <a:rPr sz="1200" spc="-10" dirty="0">
                <a:latin typeface="Calibri"/>
                <a:cs typeface="Calibri"/>
              </a:rPr>
              <a:t>Each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5" dirty="0">
                <a:latin typeface="Calibri"/>
                <a:cs typeface="Calibri"/>
              </a:rPr>
              <a:t>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contains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circle, </a:t>
            </a:r>
            <a:r>
              <a:rPr sz="1200" dirty="0">
                <a:latin typeface="Calibri"/>
                <a:cs typeface="Calibri"/>
              </a:rPr>
              <a:t>label, and a popup </a:t>
            </a:r>
            <a:r>
              <a:rPr sz="1200" spc="-5" dirty="0">
                <a:latin typeface="Calibri"/>
                <a:cs typeface="Calibri"/>
              </a:rPr>
              <a:t>to highlight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location </a:t>
            </a:r>
            <a:r>
              <a:rPr sz="1200" dirty="0">
                <a:latin typeface="Calibri"/>
                <a:cs typeface="Calibri"/>
              </a:rPr>
              <a:t>and the name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site. </a:t>
            </a:r>
            <a:r>
              <a:rPr sz="1200" dirty="0">
                <a:latin typeface="Calibri"/>
                <a:cs typeface="Calibri"/>
              </a:rPr>
              <a:t>It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evident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all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dirty="0">
                <a:latin typeface="Calibri"/>
                <a:cs typeface="Calibri"/>
              </a:rPr>
              <a:t>near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coast.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50">
              <a:latin typeface="Calibri"/>
              <a:cs typeface="Calibri"/>
            </a:endParaRPr>
          </a:p>
          <a:p>
            <a:pPr marL="92075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 and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dirty="0">
                <a:latin typeface="Calibri"/>
                <a:cs typeface="Calibri"/>
              </a:rPr>
              <a:t> 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display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 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sites: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20" dirty="0">
                <a:latin typeface="Calibri"/>
                <a:cs typeface="Calibri"/>
              </a:rPr>
              <a:t>VAFB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(CA)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LC-40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1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LC-39A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  <a:p>
            <a:pPr marL="264160" indent="-172720">
              <a:lnSpc>
                <a:spcPct val="100000"/>
              </a:lnSpc>
              <a:buFont typeface="Arial MT"/>
              <a:buChar char="•"/>
              <a:tabLst>
                <a:tab pos="264795" algn="l"/>
              </a:tabLst>
            </a:pPr>
            <a:r>
              <a:rPr sz="1200" spc="-5" dirty="0">
                <a:latin typeface="Calibri"/>
                <a:cs typeface="Calibri"/>
              </a:rPr>
              <a:t>CCAFS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SLC-40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(FL)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22406" y="6116728"/>
            <a:ext cx="243840" cy="2298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5"/>
              </a:lnSpc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511302"/>
            <a:ext cx="98399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95" dirty="0"/>
              <a:t>SpaceX</a:t>
            </a:r>
            <a:r>
              <a:rPr sz="2800" spc="105" dirty="0"/>
              <a:t> </a:t>
            </a:r>
            <a:r>
              <a:rPr sz="2800" spc="-60" dirty="0"/>
              <a:t>Falon9</a:t>
            </a:r>
            <a:r>
              <a:rPr sz="2800" spc="120" dirty="0"/>
              <a:t> </a:t>
            </a:r>
            <a:r>
              <a:rPr sz="2800" spc="575" dirty="0"/>
              <a:t>–</a:t>
            </a:r>
            <a:r>
              <a:rPr sz="2800" spc="114" dirty="0"/>
              <a:t> </a:t>
            </a:r>
            <a:r>
              <a:rPr sz="2800" spc="-114" dirty="0"/>
              <a:t>Success/Failed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10" dirty="0"/>
              <a:t> </a:t>
            </a:r>
            <a:r>
              <a:rPr sz="2800" spc="-110" dirty="0"/>
              <a:t>Map</a:t>
            </a:r>
            <a:r>
              <a:rPr sz="2800" spc="120" dirty="0"/>
              <a:t> </a:t>
            </a:r>
            <a:r>
              <a:rPr sz="2800" spc="5" dirty="0"/>
              <a:t>for</a:t>
            </a:r>
            <a:r>
              <a:rPr sz="2800" spc="114" dirty="0"/>
              <a:t> </a:t>
            </a:r>
            <a:r>
              <a:rPr sz="2800" spc="-45" dirty="0"/>
              <a:t>all</a:t>
            </a:r>
            <a:r>
              <a:rPr sz="2800" spc="120" dirty="0"/>
              <a:t> </a:t>
            </a:r>
            <a:r>
              <a:rPr sz="2800" spc="-120" dirty="0"/>
              <a:t>Launch</a:t>
            </a:r>
            <a:r>
              <a:rPr sz="2800" spc="105" dirty="0"/>
              <a:t> </a:t>
            </a:r>
            <a:r>
              <a:rPr sz="2800" spc="-114" dirty="0"/>
              <a:t>Sites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488823" y="3867530"/>
            <a:ext cx="2555240" cy="2462530"/>
            <a:chOff x="488823" y="3867530"/>
            <a:chExt cx="2555240" cy="24625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8348" y="3877055"/>
              <a:ext cx="2535936" cy="24429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585" y="3872293"/>
              <a:ext cx="2545715" cy="2453005"/>
            </a:xfrm>
            <a:custGeom>
              <a:avLst/>
              <a:gdLst/>
              <a:ahLst/>
              <a:cxnLst/>
              <a:rect l="l" t="t" r="r" b="b"/>
              <a:pathLst>
                <a:path w="2545715" h="2453004">
                  <a:moveTo>
                    <a:pt x="0" y="2452497"/>
                  </a:moveTo>
                  <a:lnTo>
                    <a:pt x="2545461" y="2452497"/>
                  </a:lnTo>
                  <a:lnTo>
                    <a:pt x="2545461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71583" y="3861434"/>
            <a:ext cx="2518410" cy="2462530"/>
            <a:chOff x="3271583" y="3861434"/>
            <a:chExt cx="2518410" cy="246253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1172" y="3870959"/>
              <a:ext cx="2499360" cy="24429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76346" y="3866197"/>
              <a:ext cx="2508885" cy="2453005"/>
            </a:xfrm>
            <a:custGeom>
              <a:avLst/>
              <a:gdLst/>
              <a:ahLst/>
              <a:cxnLst/>
              <a:rect l="l" t="t" r="r" b="b"/>
              <a:pathLst>
                <a:path w="2508885" h="2453004">
                  <a:moveTo>
                    <a:pt x="0" y="2452497"/>
                  </a:moveTo>
                  <a:lnTo>
                    <a:pt x="2508885" y="2452497"/>
                  </a:lnTo>
                  <a:lnTo>
                    <a:pt x="2508885" y="0"/>
                  </a:lnTo>
                  <a:lnTo>
                    <a:pt x="0" y="0"/>
                  </a:lnTo>
                  <a:lnTo>
                    <a:pt x="0" y="2452497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17831" y="3870578"/>
            <a:ext cx="2665095" cy="2459355"/>
            <a:chOff x="6017831" y="3870578"/>
            <a:chExt cx="2665095" cy="245935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27420" y="3880103"/>
              <a:ext cx="2645664" cy="24399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22594" y="3875341"/>
              <a:ext cx="2655570" cy="2449830"/>
            </a:xfrm>
            <a:custGeom>
              <a:avLst/>
              <a:gdLst/>
              <a:ahLst/>
              <a:cxnLst/>
              <a:rect l="l" t="t" r="r" b="b"/>
              <a:pathLst>
                <a:path w="2655570" h="2449829">
                  <a:moveTo>
                    <a:pt x="0" y="2449449"/>
                  </a:moveTo>
                  <a:lnTo>
                    <a:pt x="2655188" y="2449449"/>
                  </a:lnTo>
                  <a:lnTo>
                    <a:pt x="2655188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10383" y="3870578"/>
            <a:ext cx="2764155" cy="2459355"/>
            <a:chOff x="8910383" y="3870578"/>
            <a:chExt cx="2764155" cy="2459355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19971" y="3880103"/>
              <a:ext cx="2744724" cy="243992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15145" y="3875341"/>
              <a:ext cx="2754630" cy="2449830"/>
            </a:xfrm>
            <a:custGeom>
              <a:avLst/>
              <a:gdLst/>
              <a:ahLst/>
              <a:cxnLst/>
              <a:rect l="l" t="t" r="r" b="b"/>
              <a:pathLst>
                <a:path w="2754629" h="2449829">
                  <a:moveTo>
                    <a:pt x="0" y="2449449"/>
                  </a:moveTo>
                  <a:lnTo>
                    <a:pt x="2754249" y="2449449"/>
                  </a:lnTo>
                  <a:lnTo>
                    <a:pt x="2754249" y="0"/>
                  </a:lnTo>
                  <a:lnTo>
                    <a:pt x="0" y="0"/>
                  </a:lnTo>
                  <a:lnTo>
                    <a:pt x="0" y="2449449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856107" y="1374203"/>
            <a:ext cx="4672330" cy="2172970"/>
            <a:chOff x="856107" y="1374203"/>
            <a:chExt cx="4672330" cy="2172970"/>
          </a:xfrm>
        </p:grpSpPr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5632" y="1383792"/>
              <a:ext cx="4652772" cy="215341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60869" y="1378966"/>
              <a:ext cx="4662805" cy="2163445"/>
            </a:xfrm>
            <a:custGeom>
              <a:avLst/>
              <a:gdLst/>
              <a:ahLst/>
              <a:cxnLst/>
              <a:rect l="l" t="t" r="r" b="b"/>
              <a:pathLst>
                <a:path w="4662805" h="2163445">
                  <a:moveTo>
                    <a:pt x="0" y="2162937"/>
                  </a:moveTo>
                  <a:lnTo>
                    <a:pt x="4662297" y="2162937"/>
                  </a:lnTo>
                  <a:lnTo>
                    <a:pt x="4662297" y="0"/>
                  </a:lnTo>
                  <a:lnTo>
                    <a:pt x="0" y="0"/>
                  </a:lnTo>
                  <a:lnTo>
                    <a:pt x="0" y="2162937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156586" y="3589147"/>
            <a:ext cx="18542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1 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US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with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Launch Sites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3003" y="6341160"/>
            <a:ext cx="153606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2 – </a:t>
            </a:r>
            <a:r>
              <a:rPr sz="1000" spc="-10" dirty="0">
                <a:latin typeface="Calibri"/>
                <a:cs typeface="Calibri"/>
              </a:rPr>
              <a:t>VAFB </a:t>
            </a:r>
            <a:r>
              <a:rPr sz="1000" spc="-5" dirty="0">
                <a:latin typeface="Calibri"/>
                <a:cs typeface="Calibri"/>
              </a:rPr>
              <a:t>Launch Site with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27420" y="1383791"/>
            <a:ext cx="5430520" cy="175450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264795" indent="-17335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map</a:t>
            </a:r>
            <a:r>
              <a:rPr sz="1200" spc="-5" dirty="0">
                <a:latin typeface="Calibri"/>
                <a:cs typeface="Calibri"/>
              </a:rPr>
              <a:t> with </a:t>
            </a:r>
            <a:r>
              <a:rPr sz="1200" dirty="0">
                <a:latin typeface="Calibri"/>
                <a:cs typeface="Calibri"/>
              </a:rPr>
              <a:t>all 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Sites.</a:t>
            </a:r>
            <a:r>
              <a:rPr sz="1200" dirty="0">
                <a:latin typeface="Calibri"/>
                <a:cs typeface="Calibri"/>
              </a:rPr>
              <a:t> 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numbers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depict</a:t>
            </a:r>
            <a:endParaRPr sz="1200">
              <a:latin typeface="Calibri"/>
              <a:cs typeface="Calibri"/>
            </a:endParaRPr>
          </a:p>
          <a:p>
            <a:pPr marL="26479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total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264795" marR="359410" indent="-1727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65430" algn="l"/>
              </a:tabLst>
            </a:pPr>
            <a:r>
              <a:rPr sz="1200" spc="-5" dirty="0">
                <a:latin typeface="Calibri"/>
                <a:cs typeface="Calibri"/>
              </a:rPr>
              <a:t>Figure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2,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3,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5 </a:t>
            </a:r>
            <a:r>
              <a:rPr sz="1200" spc="-5" dirty="0">
                <a:latin typeface="Calibri"/>
                <a:cs typeface="Calibri"/>
              </a:rPr>
              <a:t>zoom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5" dirty="0">
                <a:latin typeface="Calibri"/>
                <a:cs typeface="Calibri"/>
              </a:rPr>
              <a:t> 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each 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success/fail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markers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green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success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failed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MT"/>
              <a:buChar char="•"/>
            </a:pPr>
            <a:endParaRPr sz="1150">
              <a:latin typeface="Calibri"/>
              <a:cs typeface="Calibri"/>
            </a:endParaRPr>
          </a:p>
          <a:p>
            <a:pPr marL="264795" marR="247015" indent="-172720">
              <a:lnSpc>
                <a:spcPct val="100000"/>
              </a:lnSpc>
              <a:buFont typeface="Arial MT"/>
              <a:buChar char="•"/>
              <a:tabLst>
                <a:tab pos="265430" algn="l"/>
              </a:tabLst>
            </a:pPr>
            <a:r>
              <a:rPr sz="1200" spc="-10" dirty="0">
                <a:latin typeface="Calibri"/>
                <a:cs typeface="Calibri"/>
              </a:rPr>
              <a:t>By </a:t>
            </a:r>
            <a:r>
              <a:rPr sz="1200" spc="-5" dirty="0">
                <a:latin typeface="Calibri"/>
                <a:cs typeface="Calibri"/>
              </a:rPr>
              <a:t>looking </a:t>
            </a:r>
            <a:r>
              <a:rPr sz="1200" spc="-10" dirty="0">
                <a:latin typeface="Calibri"/>
                <a:cs typeface="Calibri"/>
              </a:rPr>
              <a:t>at </a:t>
            </a:r>
            <a:r>
              <a:rPr sz="1200" spc="-5" dirty="0">
                <a:latin typeface="Calibri"/>
                <a:cs typeface="Calibri"/>
              </a:rPr>
              <a:t>each site </a:t>
            </a:r>
            <a:r>
              <a:rPr sz="1200" dirty="0">
                <a:latin typeface="Calibri"/>
                <a:cs typeface="Calibri"/>
              </a:rPr>
              <a:t>map, </a:t>
            </a:r>
            <a:r>
              <a:rPr sz="1200" spc="-10" dirty="0">
                <a:latin typeface="Calibri"/>
                <a:cs typeface="Calibri"/>
              </a:rPr>
              <a:t>KSC </a:t>
            </a:r>
            <a:r>
              <a:rPr sz="1200" spc="-5" dirty="0">
                <a:latin typeface="Calibri"/>
                <a:cs typeface="Calibri"/>
              </a:rPr>
              <a:t>LC-39A Launch Site </a:t>
            </a:r>
            <a:r>
              <a:rPr sz="1200" dirty="0">
                <a:latin typeface="Calibri"/>
                <a:cs typeface="Calibri"/>
              </a:rPr>
              <a:t>has the </a:t>
            </a:r>
            <a:r>
              <a:rPr sz="1200" spc="-10" dirty="0">
                <a:latin typeface="Calibri"/>
                <a:cs typeface="Calibri"/>
              </a:rPr>
              <a:t>greatest </a:t>
            </a:r>
            <a:r>
              <a:rPr sz="1200" dirty="0">
                <a:latin typeface="Calibri"/>
                <a:cs typeface="Calibri"/>
              </a:rPr>
              <a:t>number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successful</a:t>
            </a:r>
            <a:r>
              <a:rPr sz="1200" dirty="0">
                <a:latin typeface="Calibri"/>
                <a:cs typeface="Calibri"/>
              </a:rPr>
              <a:t> launches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48785" y="6350000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3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KSC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LC-39A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6875" y="6356705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4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592182" y="6346342"/>
            <a:ext cx="11950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 5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CCAFS</a:t>
            </a:r>
            <a:r>
              <a:rPr sz="1000" spc="2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SLC-40</a:t>
            </a:r>
            <a:endParaRPr sz="1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Calibri"/>
                <a:cs typeface="Calibri"/>
              </a:rPr>
              <a:t>success/failed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markers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38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80136"/>
            <a:ext cx="9617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100" spc="-215" dirty="0"/>
              <a:t>SpaceX</a:t>
            </a:r>
            <a:r>
              <a:rPr sz="3100" spc="140" dirty="0"/>
              <a:t> </a:t>
            </a:r>
            <a:r>
              <a:rPr sz="3100" spc="-85" dirty="0"/>
              <a:t>Falcon9</a:t>
            </a:r>
            <a:r>
              <a:rPr sz="3100" spc="155" dirty="0"/>
              <a:t> </a:t>
            </a:r>
            <a:r>
              <a:rPr sz="3100" spc="640" dirty="0"/>
              <a:t>–</a:t>
            </a:r>
            <a:r>
              <a:rPr sz="3100" spc="120" dirty="0"/>
              <a:t> </a:t>
            </a:r>
            <a:r>
              <a:rPr sz="3100" spc="-135" dirty="0"/>
              <a:t>Launch</a:t>
            </a:r>
            <a:r>
              <a:rPr sz="3100" spc="125" dirty="0"/>
              <a:t> </a:t>
            </a:r>
            <a:r>
              <a:rPr sz="3100" spc="-110" dirty="0"/>
              <a:t>Site</a:t>
            </a:r>
            <a:r>
              <a:rPr sz="3100" spc="130" dirty="0"/>
              <a:t> </a:t>
            </a:r>
            <a:r>
              <a:rPr sz="3100" spc="60" dirty="0"/>
              <a:t>to</a:t>
            </a:r>
            <a:r>
              <a:rPr sz="3100" spc="105" dirty="0"/>
              <a:t> </a:t>
            </a:r>
            <a:r>
              <a:rPr sz="3100" spc="-25" dirty="0"/>
              <a:t>proximity</a:t>
            </a:r>
            <a:r>
              <a:rPr sz="3100" spc="145" dirty="0"/>
              <a:t> </a:t>
            </a:r>
            <a:r>
              <a:rPr sz="3100" spc="-100" dirty="0"/>
              <a:t>Distance</a:t>
            </a:r>
            <a:r>
              <a:rPr sz="3100" spc="155" dirty="0"/>
              <a:t> </a:t>
            </a:r>
            <a:r>
              <a:rPr sz="3100" spc="-125" dirty="0"/>
              <a:t>Map</a:t>
            </a:r>
            <a:endParaRPr sz="3100"/>
          </a:p>
        </p:txBody>
      </p:sp>
      <p:grpSp>
        <p:nvGrpSpPr>
          <p:cNvPr id="4" name="object 4"/>
          <p:cNvGrpSpPr/>
          <p:nvPr/>
        </p:nvGrpSpPr>
        <p:grpSpPr>
          <a:xfrm>
            <a:off x="790575" y="1749107"/>
            <a:ext cx="4765040" cy="4687570"/>
            <a:chOff x="790575" y="1749107"/>
            <a:chExt cx="4765040" cy="46875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0100" y="1758696"/>
              <a:ext cx="4745736" cy="21122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5337" y="1753870"/>
              <a:ext cx="4755515" cy="2122170"/>
            </a:xfrm>
            <a:custGeom>
              <a:avLst/>
              <a:gdLst/>
              <a:ahLst/>
              <a:cxnLst/>
              <a:rect l="l" t="t" r="r" b="b"/>
              <a:pathLst>
                <a:path w="4755515" h="2122170">
                  <a:moveTo>
                    <a:pt x="0" y="2121788"/>
                  </a:moveTo>
                  <a:lnTo>
                    <a:pt x="4755261" y="2121788"/>
                  </a:lnTo>
                  <a:lnTo>
                    <a:pt x="4755261" y="0"/>
                  </a:lnTo>
                  <a:lnTo>
                    <a:pt x="0" y="0"/>
                  </a:lnTo>
                  <a:lnTo>
                    <a:pt x="0" y="2121788"/>
                  </a:lnTo>
                  <a:close/>
                </a:path>
              </a:pathLst>
            </a:custGeom>
            <a:ln w="9524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100" y="4315968"/>
              <a:ext cx="3142488" cy="21107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337" y="4311205"/>
              <a:ext cx="3152140" cy="2120265"/>
            </a:xfrm>
            <a:custGeom>
              <a:avLst/>
              <a:gdLst/>
              <a:ahLst/>
              <a:cxnLst/>
              <a:rect l="l" t="t" r="r" b="b"/>
              <a:pathLst>
                <a:path w="3152140" h="2120265">
                  <a:moveTo>
                    <a:pt x="0" y="2120264"/>
                  </a:moveTo>
                  <a:lnTo>
                    <a:pt x="3152013" y="2120264"/>
                  </a:lnTo>
                  <a:lnTo>
                    <a:pt x="3152013" y="0"/>
                  </a:lnTo>
                  <a:lnTo>
                    <a:pt x="0" y="0"/>
                  </a:lnTo>
                  <a:lnTo>
                    <a:pt x="0" y="2120264"/>
                  </a:lnTo>
                  <a:close/>
                </a:path>
              </a:pathLst>
            </a:custGeom>
            <a:ln w="9525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57277" y="0"/>
                  </a:moveTo>
                  <a:lnTo>
                    <a:pt x="0" y="13842"/>
                  </a:lnTo>
                  <a:lnTo>
                    <a:pt x="298450" y="1250949"/>
                  </a:lnTo>
                  <a:lnTo>
                    <a:pt x="269748" y="1257808"/>
                  </a:lnTo>
                  <a:lnTo>
                    <a:pt x="340994" y="1301368"/>
                  </a:lnTo>
                  <a:lnTo>
                    <a:pt x="384429" y="1230121"/>
                  </a:lnTo>
                  <a:lnTo>
                    <a:pt x="355726" y="1237107"/>
                  </a:lnTo>
                  <a:lnTo>
                    <a:pt x="572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6031" y="3440684"/>
              <a:ext cx="384810" cy="1301750"/>
            </a:xfrm>
            <a:custGeom>
              <a:avLst/>
              <a:gdLst/>
              <a:ahLst/>
              <a:cxnLst/>
              <a:rect l="l" t="t" r="r" b="b"/>
              <a:pathLst>
                <a:path w="384810" h="1301750">
                  <a:moveTo>
                    <a:pt x="269748" y="1257808"/>
                  </a:moveTo>
                  <a:lnTo>
                    <a:pt x="298450" y="1250949"/>
                  </a:lnTo>
                  <a:lnTo>
                    <a:pt x="0" y="13842"/>
                  </a:lnTo>
                  <a:lnTo>
                    <a:pt x="57277" y="0"/>
                  </a:lnTo>
                  <a:lnTo>
                    <a:pt x="355726" y="1237107"/>
                  </a:lnTo>
                  <a:lnTo>
                    <a:pt x="384429" y="1230121"/>
                  </a:lnTo>
                  <a:lnTo>
                    <a:pt x="340994" y="1301368"/>
                  </a:lnTo>
                  <a:lnTo>
                    <a:pt x="269748" y="12578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0" y="1732788"/>
            <a:ext cx="5053965" cy="2307590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36195" rIns="0" bIns="0" rtlCol="0">
            <a:spAutoFit/>
          </a:bodyPr>
          <a:lstStyle/>
          <a:p>
            <a:pPr marL="92075" marR="17272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1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10" dirty="0">
                <a:latin typeface="Calibri"/>
                <a:cs typeface="Calibri"/>
              </a:rPr>
              <a:t>proximity </a:t>
            </a:r>
            <a:r>
              <a:rPr sz="1200" spc="-5" dirty="0">
                <a:latin typeface="Calibri"/>
                <a:cs typeface="Calibri"/>
              </a:rPr>
              <a:t>sites </a:t>
            </a:r>
            <a:r>
              <a:rPr sz="1200" spc="-10" dirty="0">
                <a:latin typeface="Calibri"/>
                <a:cs typeface="Calibri"/>
              </a:rPr>
              <a:t>marked </a:t>
            </a:r>
            <a:r>
              <a:rPr sz="1200" spc="-5" dirty="0">
                <a:latin typeface="Calibri"/>
                <a:cs typeface="Calibri"/>
              </a:rPr>
              <a:t>on </a:t>
            </a:r>
            <a:r>
              <a:rPr sz="1200" dirty="0">
                <a:latin typeface="Calibri"/>
                <a:cs typeface="Calibri"/>
              </a:rPr>
              <a:t>the map </a:t>
            </a:r>
            <a:r>
              <a:rPr sz="1200" spc="-10" dirty="0">
                <a:latin typeface="Calibri"/>
                <a:cs typeface="Calibri"/>
              </a:rPr>
              <a:t>for </a:t>
            </a:r>
            <a:r>
              <a:rPr sz="1200" spc="-5" dirty="0">
                <a:latin typeface="Calibri"/>
                <a:cs typeface="Calibri"/>
              </a:rPr>
              <a:t>Launch Site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VAFB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SLC-4E.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Lompoc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located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further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compared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proximities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such </a:t>
            </a:r>
            <a:r>
              <a:rPr sz="1200" dirty="0">
                <a:latin typeface="Calibri"/>
                <a:cs typeface="Calibri"/>
              </a:rPr>
              <a:t>as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coastline,</a:t>
            </a:r>
            <a:r>
              <a:rPr sz="1200" spc="-10" dirty="0">
                <a:latin typeface="Calibri"/>
                <a:cs typeface="Calibri"/>
              </a:rPr>
              <a:t> railroad,</a:t>
            </a:r>
            <a:r>
              <a:rPr sz="1200" spc="-20" dirty="0">
                <a:latin typeface="Calibri"/>
                <a:cs typeface="Calibri"/>
              </a:rPr>
              <a:t> highway,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etc.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map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also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displays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10" dirty="0">
                <a:latin typeface="Calibri"/>
                <a:cs typeface="Calibri"/>
              </a:rPr>
              <a:t>marker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dirty="0">
                <a:latin typeface="Calibri"/>
                <a:cs typeface="Calibri"/>
              </a:rPr>
              <a:t>city </a:t>
            </a:r>
            <a:r>
              <a:rPr sz="1200" spc="-5" dirty="0">
                <a:latin typeface="Calibri"/>
                <a:cs typeface="Calibri"/>
              </a:rPr>
              <a:t>distance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" dirty="0">
                <a:latin typeface="Calibri"/>
                <a:cs typeface="Calibri"/>
              </a:rPr>
              <a:t> Launch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(14.09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km)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451484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Calibri"/>
                <a:cs typeface="Calibri"/>
              </a:rPr>
              <a:t>Figure </a:t>
            </a:r>
            <a:r>
              <a:rPr sz="1200" dirty="0">
                <a:latin typeface="Calibri"/>
                <a:cs typeface="Calibri"/>
              </a:rPr>
              <a:t>2 </a:t>
            </a:r>
            <a:r>
              <a:rPr sz="1200" spc="-5" dirty="0">
                <a:latin typeface="Calibri"/>
                <a:cs typeface="Calibri"/>
              </a:rPr>
              <a:t>provides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5" dirty="0">
                <a:latin typeface="Calibri"/>
                <a:cs typeface="Calibri"/>
              </a:rPr>
              <a:t>zoom </a:t>
            </a:r>
            <a:r>
              <a:rPr sz="1200" dirty="0">
                <a:latin typeface="Calibri"/>
                <a:cs typeface="Calibri"/>
              </a:rPr>
              <a:t>in view </a:t>
            </a:r>
            <a:r>
              <a:rPr sz="1200" spc="-5" dirty="0">
                <a:latin typeface="Calibri"/>
                <a:cs typeface="Calibri"/>
              </a:rPr>
              <a:t>into </a:t>
            </a:r>
            <a:r>
              <a:rPr sz="1200" dirty="0">
                <a:latin typeface="Calibri"/>
                <a:cs typeface="Calibri"/>
              </a:rPr>
              <a:t>other </a:t>
            </a:r>
            <a:r>
              <a:rPr sz="1200" spc="-5" dirty="0">
                <a:latin typeface="Calibri"/>
                <a:cs typeface="Calibri"/>
              </a:rPr>
              <a:t>proximities such </a:t>
            </a:r>
            <a:r>
              <a:rPr sz="1200" dirty="0">
                <a:latin typeface="Calibri"/>
                <a:cs typeface="Calibri"/>
              </a:rPr>
              <a:t>as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railroad,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highway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respective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distances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>
              <a:latin typeface="Calibri"/>
              <a:cs typeface="Calibri"/>
            </a:endParaRPr>
          </a:p>
          <a:p>
            <a:pPr marL="92075" marR="98425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In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general,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cities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</a:t>
            </a:r>
            <a:r>
              <a:rPr sz="1200" spc="-10" dirty="0">
                <a:latin typeface="Calibri"/>
                <a:cs typeface="Calibri"/>
              </a:rPr>
              <a:t> located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away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Sites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minimize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of </a:t>
            </a:r>
            <a:r>
              <a:rPr sz="1200" spc="-10" dirty="0">
                <a:latin typeface="Calibri"/>
                <a:cs typeface="Calibri"/>
              </a:rPr>
              <a:t>any </a:t>
            </a:r>
            <a:r>
              <a:rPr sz="1200" spc="-5" dirty="0">
                <a:latin typeface="Calibri"/>
                <a:cs typeface="Calibri"/>
              </a:rPr>
              <a:t>accidental </a:t>
            </a:r>
            <a:r>
              <a:rPr sz="1200" dirty="0">
                <a:latin typeface="Calibri"/>
                <a:cs typeface="Calibri"/>
              </a:rPr>
              <a:t>impacts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general </a:t>
            </a:r>
            <a:r>
              <a:rPr sz="1200" dirty="0">
                <a:latin typeface="Calibri"/>
                <a:cs typeface="Calibri"/>
              </a:rPr>
              <a:t>public and </a:t>
            </a:r>
            <a:r>
              <a:rPr sz="1200" spc="-10" dirty="0">
                <a:latin typeface="Calibri"/>
                <a:cs typeface="Calibri"/>
              </a:rPr>
              <a:t>infrastructure. </a:t>
            </a:r>
            <a:r>
              <a:rPr sz="1200" spc="-5" dirty="0">
                <a:latin typeface="Calibri"/>
                <a:cs typeface="Calibri"/>
              </a:rPr>
              <a:t>Launch Sites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are </a:t>
            </a:r>
            <a:r>
              <a:rPr sz="1200" spc="-10" dirty="0">
                <a:latin typeface="Calibri"/>
                <a:cs typeface="Calibri"/>
              </a:rPr>
              <a:t>strategically located </a:t>
            </a:r>
            <a:r>
              <a:rPr sz="1200" dirty="0">
                <a:latin typeface="Calibri"/>
                <a:cs typeface="Calibri"/>
              </a:rPr>
              <a:t>near the </a:t>
            </a:r>
            <a:r>
              <a:rPr sz="1200" spc="-5" dirty="0">
                <a:latin typeface="Calibri"/>
                <a:cs typeface="Calibri"/>
              </a:rPr>
              <a:t>coastline, </a:t>
            </a:r>
            <a:r>
              <a:rPr sz="1200" spc="-10" dirty="0">
                <a:latin typeface="Calibri"/>
                <a:cs typeface="Calibri"/>
              </a:rPr>
              <a:t>railroad,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highways </a:t>
            </a:r>
            <a:r>
              <a:rPr sz="1200" spc="-5" dirty="0">
                <a:latin typeface="Calibri"/>
                <a:cs typeface="Calibri"/>
              </a:rPr>
              <a:t>to provide 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easy</a:t>
            </a:r>
            <a:r>
              <a:rPr sz="1200" spc="-5" dirty="0">
                <a:latin typeface="Calibri"/>
                <a:cs typeface="Calibri"/>
              </a:rPr>
              <a:t> access</a:t>
            </a:r>
            <a:r>
              <a:rPr sz="1200" spc="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 resources.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21307" y="3901185"/>
            <a:ext cx="21983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Proximity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map for </a:t>
            </a:r>
            <a:r>
              <a:rPr sz="1000" spc="-10" dirty="0">
                <a:latin typeface="Calibri"/>
                <a:cs typeface="Calibri"/>
              </a:rPr>
              <a:t>VAFB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SLC-4E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284" y="6454241"/>
            <a:ext cx="2999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Fig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Zoom in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sites</a:t>
            </a:r>
            <a:r>
              <a:rPr sz="1000" spc="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–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coastline,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railroad,</a:t>
            </a:r>
            <a:r>
              <a:rPr sz="1000" spc="-2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and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highway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881" y="417652"/>
            <a:ext cx="24460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Introd</a:t>
            </a:r>
            <a:r>
              <a:rPr spc="-45" dirty="0"/>
              <a:t>u</a:t>
            </a:r>
            <a:r>
              <a:rPr spc="-30" dirty="0"/>
              <a:t>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06226" y="6104028"/>
            <a:ext cx="19875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6881" y="1110556"/>
            <a:ext cx="9705340" cy="481012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182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recent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private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travel,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industry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becoming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mainstream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accessible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population.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continues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9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remain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barrier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new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enter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race</a:t>
            </a:r>
            <a:endParaRPr sz="1900">
              <a:latin typeface="Microsoft Sans Serif"/>
              <a:cs typeface="Microsoft Sans Serif"/>
            </a:endParaRPr>
          </a:p>
          <a:p>
            <a:pPr marL="698500" marR="71755" lvl="1" indent="-228600">
              <a:lnSpc>
                <a:spcPts val="182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capabilities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offers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key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competitors.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costs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9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provides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a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advantage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competitors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spending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around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plus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19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839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1900">
              <a:latin typeface="Microsoft Sans Serif"/>
              <a:cs typeface="Microsoft Sans Serif"/>
            </a:endParaRPr>
          </a:p>
          <a:p>
            <a:pPr marL="698500" marR="436245" lvl="1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Impact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parameters/variables</a:t>
            </a:r>
            <a:r>
              <a:rPr sz="19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90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(e.g.,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mass,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version,</a:t>
            </a:r>
            <a:r>
              <a:rPr sz="19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etc.)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44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22411" y="2032761"/>
            <a:ext cx="3311525" cy="2215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0795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724662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30" dirty="0"/>
              <a:t> </a:t>
            </a:r>
            <a:r>
              <a:rPr spc="-250" dirty="0"/>
              <a:t>Success</a:t>
            </a:r>
            <a:r>
              <a:rPr spc="150" dirty="0"/>
              <a:t> </a:t>
            </a:r>
            <a:r>
              <a:rPr spc="-135" dirty="0"/>
              <a:t>Counts</a:t>
            </a:r>
            <a:r>
              <a:rPr spc="130" dirty="0"/>
              <a:t> </a:t>
            </a:r>
            <a:r>
              <a:rPr spc="-95" dirty="0"/>
              <a:t>For</a:t>
            </a:r>
            <a:r>
              <a:rPr spc="125" dirty="0"/>
              <a:t> </a:t>
            </a:r>
            <a:r>
              <a:rPr spc="-25" dirty="0"/>
              <a:t>All</a:t>
            </a:r>
            <a:r>
              <a:rPr spc="120" dirty="0"/>
              <a:t> </a:t>
            </a:r>
            <a:r>
              <a:rPr spc="-155" dirty="0"/>
              <a:t>Sites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127" y="1687067"/>
            <a:ext cx="6845808" cy="36713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40</a:t>
            </a:fld>
            <a:endParaRPr spc="7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247381" y="2234006"/>
            <a:ext cx="3179445" cy="2729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70" dirty="0">
                <a:solidFill>
                  <a:srgbClr val="292929"/>
                </a:solidFill>
                <a:latin typeface="Microsoft Sans Serif"/>
                <a:cs typeface="Microsoft Sans Serif"/>
              </a:rPr>
              <a:t>KS</a:t>
            </a:r>
            <a:r>
              <a:rPr sz="2200" spc="-2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LC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 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94240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0" dirty="0"/>
              <a:t>Launch</a:t>
            </a:r>
            <a:r>
              <a:rPr spc="140" dirty="0"/>
              <a:t> </a:t>
            </a:r>
            <a:r>
              <a:rPr spc="-130" dirty="0"/>
              <a:t>Site</a:t>
            </a:r>
            <a:r>
              <a:rPr spc="125" dirty="0"/>
              <a:t> </a:t>
            </a:r>
            <a:r>
              <a:rPr dirty="0"/>
              <a:t>with</a:t>
            </a:r>
            <a:r>
              <a:rPr spc="140" dirty="0"/>
              <a:t> </a:t>
            </a:r>
            <a:r>
              <a:rPr spc="-80" dirty="0"/>
              <a:t>Highest</a:t>
            </a:r>
            <a:r>
              <a:rPr spc="155" dirty="0"/>
              <a:t> </a:t>
            </a:r>
            <a:r>
              <a:rPr spc="-160" dirty="0"/>
              <a:t>Launch</a:t>
            </a:r>
            <a:r>
              <a:rPr spc="140" dirty="0"/>
              <a:t> </a:t>
            </a:r>
            <a:r>
              <a:rPr spc="-250" dirty="0"/>
              <a:t>Success</a:t>
            </a:r>
            <a:r>
              <a:rPr spc="160" dirty="0"/>
              <a:t> </a:t>
            </a:r>
            <a:r>
              <a:rPr spc="-130" dirty="0"/>
              <a:t>Ratio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719" y="1659635"/>
            <a:ext cx="6067044" cy="398221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41</a:t>
            </a:fld>
            <a:endParaRPr spc="7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951" y="4866088"/>
            <a:ext cx="8636635" cy="988694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range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2000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5500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category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‘FT’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951" y="6006795"/>
            <a:ext cx="83839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Only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6k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‘B4’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8969" y="468629"/>
            <a:ext cx="982027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130" dirty="0"/>
              <a:t>Payload</a:t>
            </a:r>
            <a:r>
              <a:rPr sz="3400" spc="120" dirty="0"/>
              <a:t> </a:t>
            </a:r>
            <a:r>
              <a:rPr sz="3400" spc="-170" dirty="0"/>
              <a:t>vs.</a:t>
            </a:r>
            <a:r>
              <a:rPr sz="3400" spc="120" dirty="0"/>
              <a:t> </a:t>
            </a:r>
            <a:r>
              <a:rPr sz="3400" spc="-145" dirty="0"/>
              <a:t>Launch</a:t>
            </a:r>
            <a:r>
              <a:rPr sz="3400" spc="125" dirty="0"/>
              <a:t> </a:t>
            </a:r>
            <a:r>
              <a:rPr sz="3400" spc="-125" dirty="0"/>
              <a:t>Outcome</a:t>
            </a:r>
            <a:r>
              <a:rPr sz="3400" spc="120" dirty="0"/>
              <a:t> </a:t>
            </a:r>
            <a:r>
              <a:rPr sz="3400" spc="-110" dirty="0"/>
              <a:t>Scatter</a:t>
            </a:r>
            <a:r>
              <a:rPr sz="3400" spc="135" dirty="0"/>
              <a:t> </a:t>
            </a:r>
            <a:r>
              <a:rPr sz="3400" spc="-45" dirty="0"/>
              <a:t>Plot</a:t>
            </a:r>
            <a:r>
              <a:rPr sz="3400" spc="110" dirty="0"/>
              <a:t> </a:t>
            </a:r>
            <a:r>
              <a:rPr sz="3400" spc="5" dirty="0"/>
              <a:t>for</a:t>
            </a:r>
            <a:r>
              <a:rPr sz="3400" spc="135" dirty="0"/>
              <a:t> </a:t>
            </a:r>
            <a:r>
              <a:rPr sz="3400" spc="-25" dirty="0"/>
              <a:t>All</a:t>
            </a:r>
            <a:r>
              <a:rPr sz="3400" spc="120" dirty="0"/>
              <a:t> </a:t>
            </a:r>
            <a:r>
              <a:rPr sz="3400" spc="-140" dirty="0"/>
              <a:t>Sites</a:t>
            </a:r>
            <a:endParaRPr sz="34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1389888"/>
            <a:ext cx="5536692" cy="35158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3620" y="1374647"/>
            <a:ext cx="5670804" cy="3531107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73978" y="1685925"/>
            <a:ext cx="5111115" cy="3735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also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evident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chart,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.8750</a:t>
            </a:r>
            <a:endParaRPr sz="2000">
              <a:latin typeface="Microsoft Sans Serif"/>
              <a:cs typeface="Microsoft Sans Serif"/>
            </a:endParaRPr>
          </a:p>
          <a:p>
            <a:pPr marL="241300" marR="91440" indent="-228600" algn="just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</a:tabLst>
            </a:pP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the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the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based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.8333</a:t>
            </a:r>
            <a:endParaRPr sz="2000">
              <a:latin typeface="Microsoft Sans Serif"/>
              <a:cs typeface="Microsoft Sans Serif"/>
            </a:endParaRPr>
          </a:p>
          <a:p>
            <a:pPr marL="241300" marR="41275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Given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very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same,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broader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set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45313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0" dirty="0"/>
              <a:t>Classification</a:t>
            </a:r>
            <a:r>
              <a:rPr spc="95" dirty="0"/>
              <a:t> </a:t>
            </a:r>
            <a:r>
              <a:rPr spc="-165" dirty="0"/>
              <a:t>Accuracy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7323" y="1484375"/>
            <a:ext cx="3953255" cy="322478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23" y="4931664"/>
            <a:ext cx="3883152" cy="138836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44</a:t>
            </a:fld>
            <a:endParaRPr spc="7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14440" y="1576781"/>
            <a:ext cx="4666615" cy="40767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6040" indent="-228600">
              <a:lnSpc>
                <a:spcPts val="1630"/>
              </a:lnSpc>
              <a:spcBef>
                <a:spcPts val="5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(LR,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SVM,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Tree,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KNN)</a:t>
            </a:r>
            <a:endParaRPr sz="17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163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Per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matrix,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made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18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predictions</a:t>
            </a:r>
            <a:endParaRPr sz="1700">
              <a:latin typeface="Microsoft Sans Serif"/>
              <a:cs typeface="Microsoft Sans Serif"/>
            </a:endParaRPr>
          </a:p>
          <a:p>
            <a:pPr marL="227965" marR="278130" indent="-227965" algn="r">
              <a:lnSpc>
                <a:spcPts val="1835"/>
              </a:lnSpc>
              <a:spcBef>
                <a:spcPts val="1000"/>
              </a:spcBef>
              <a:buFont typeface="Arial MT"/>
              <a:buChar char="•"/>
              <a:tabLst>
                <a:tab pos="2279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12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endParaRPr sz="1700">
              <a:latin typeface="Microsoft Sans Serif"/>
              <a:cs typeface="Microsoft Sans Serif"/>
            </a:endParaRPr>
          </a:p>
          <a:p>
            <a:pPr marR="278765" algn="r">
              <a:lnSpc>
                <a:spcPts val="1835"/>
              </a:lnSpc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194310" indent="-228600">
              <a:lnSpc>
                <a:spcPct val="8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left)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(True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negative)</a:t>
            </a:r>
            <a:endParaRPr sz="1700">
              <a:latin typeface="Microsoft Sans Serif"/>
              <a:cs typeface="Microsoft Sans Serif"/>
            </a:endParaRPr>
          </a:p>
          <a:p>
            <a:pPr marL="241300" marR="214629" indent="-228600">
              <a:lnSpc>
                <a:spcPct val="801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scenarios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(top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right)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predicted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Yes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landing,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they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(False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positive)</a:t>
            </a:r>
            <a:endParaRPr sz="1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Overall,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correct</a:t>
            </a:r>
            <a:r>
              <a:rPr sz="17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83%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time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((TP</a:t>
            </a:r>
            <a:r>
              <a:rPr sz="17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TN)</a:t>
            </a:r>
            <a:r>
              <a:rPr sz="17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7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misclassification</a:t>
            </a:r>
            <a:r>
              <a:rPr sz="17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error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((FP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+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FN)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/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Total) </a:t>
            </a:r>
            <a:r>
              <a:rPr sz="1700" spc="-43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16.5%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3915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Confusion</a:t>
            </a:r>
            <a:r>
              <a:rPr spc="60" dirty="0"/>
              <a:t> </a:t>
            </a:r>
            <a:r>
              <a:rPr spc="-65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623" y="1732788"/>
            <a:ext cx="4800600" cy="355549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pc="70" dirty="0"/>
              <a:t>45</a:t>
            </a:fld>
            <a:endParaRPr spc="7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4592"/>
            <a:ext cx="10174605" cy="511048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increase,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likely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endParaRPr sz="20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160"/>
              </a:lnSpc>
              <a:spcBef>
                <a:spcPts val="142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go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up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increases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clear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correlation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increased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80%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2013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2020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160"/>
              </a:lnSpc>
              <a:spcBef>
                <a:spcPts val="143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‘KSC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LC-39A’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‘CCAFS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 </a:t>
            </a:r>
            <a:r>
              <a:rPr sz="2000" spc="-5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40’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endParaRPr sz="2000">
              <a:latin typeface="Microsoft Sans Serif"/>
              <a:cs typeface="Microsoft Sans Serif"/>
            </a:endParaRPr>
          </a:p>
          <a:p>
            <a:pPr marL="241300" marR="93345" indent="-228600">
              <a:lnSpc>
                <a:spcPts val="216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highest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GTO 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lowest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280"/>
              </a:lnSpc>
              <a:spcBef>
                <a:spcPts val="1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Lunch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strategically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0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closer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coastline,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railroads,</a:t>
            </a:r>
            <a:endParaRPr sz="2000">
              <a:latin typeface="Microsoft Sans Serif"/>
              <a:cs typeface="Microsoft Sans Serif"/>
            </a:endParaRPr>
          </a:p>
          <a:p>
            <a:pPr marL="241300">
              <a:lnSpc>
                <a:spcPts val="2280"/>
              </a:lnSpc>
            </a:pP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highways</a:t>
            </a:r>
            <a:endParaRPr sz="2000">
              <a:latin typeface="Microsoft Sans Serif"/>
              <a:cs typeface="Microsoft Sans Serif"/>
            </a:endParaRPr>
          </a:p>
          <a:p>
            <a:pPr marL="241300" marR="86995" indent="-228600">
              <a:lnSpc>
                <a:spcPts val="2160"/>
              </a:lnSpc>
              <a:spcBef>
                <a:spcPts val="14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Classfication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87.5%.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were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scored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0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20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score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about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83%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models.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0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needed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further</a:t>
            </a:r>
            <a:r>
              <a:rPr sz="20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0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 </a:t>
            </a:r>
            <a:r>
              <a:rPr sz="2000" spc="-5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0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potential</a:t>
            </a:r>
            <a:r>
              <a:rPr sz="20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fit.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40728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35" dirty="0"/>
              <a:t>Conclusions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706" y="6081166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47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876424"/>
            <a:ext cx="94938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Include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assets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like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Python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code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snippets,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queries,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charts,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outputs,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sets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during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191770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Appe</a:t>
            </a:r>
            <a:r>
              <a:rPr spc="-100" dirty="0"/>
              <a:t>n</a:t>
            </a:r>
            <a:r>
              <a:rPr spc="-45" dirty="0"/>
              <a:t>dix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65940" y="6393281"/>
            <a:ext cx="1485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969" y="1137174"/>
            <a:ext cx="10212705" cy="555688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9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Falcon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Heavy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records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(</a:t>
            </a:r>
            <a:r>
              <a:rPr sz="19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>
              <a:latin typeface="Microsoft Sans Serif"/>
              <a:cs typeface="Microsoft Sans Serif"/>
            </a:endParaRPr>
          </a:p>
          <a:p>
            <a:pPr marL="698500" marR="69850" lvl="1" indent="-228600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Determined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the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supervised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by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converting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in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 </a:t>
            </a:r>
            <a:r>
              <a:rPr sz="1900" spc="-4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labels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(0-unsuccessful,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1-successful)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Created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for </a:t>
            </a:r>
            <a:r>
              <a:rPr sz="19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‘class’;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standardized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3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transformed</a:t>
            </a:r>
            <a:r>
              <a:rPr sz="1900" spc="4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train/test split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data; </a:t>
            </a:r>
            <a:r>
              <a:rPr sz="19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find </a:t>
            </a:r>
            <a:r>
              <a:rPr sz="19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best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algorithm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(Logistic</a:t>
            </a:r>
            <a:r>
              <a:rPr sz="19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regression,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SVM,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decision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tree,</a:t>
            </a:r>
            <a:r>
              <a:rPr sz="19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&amp;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40" dirty="0">
                <a:solidFill>
                  <a:srgbClr val="767070"/>
                </a:solidFill>
                <a:latin typeface="Microsoft Sans Serif"/>
                <a:cs typeface="Microsoft Sans Serif"/>
              </a:rPr>
              <a:t>KNN)</a:t>
            </a:r>
            <a:r>
              <a:rPr sz="19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test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266065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85" dirty="0"/>
              <a:t>Met</a:t>
            </a:r>
            <a:r>
              <a:rPr spc="-100" dirty="0"/>
              <a:t>h</a:t>
            </a:r>
            <a:r>
              <a:rPr spc="5" dirty="0"/>
              <a:t>odolo</a:t>
            </a:r>
            <a:r>
              <a:rPr spc="-10" dirty="0"/>
              <a:t>g</a:t>
            </a:r>
            <a:r>
              <a:rPr spc="-160" dirty="0"/>
              <a:t>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447853" y="2592133"/>
            <a:ext cx="5409565" cy="3426460"/>
            <a:chOff x="6447853" y="2592133"/>
            <a:chExt cx="5409565" cy="3426460"/>
          </a:xfrm>
        </p:grpSpPr>
        <p:sp>
          <p:nvSpPr>
            <p:cNvPr id="3" name="object 3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5399532" y="0"/>
                  </a:moveTo>
                  <a:lnTo>
                    <a:pt x="0" y="0"/>
                  </a:lnTo>
                  <a:lnTo>
                    <a:pt x="0" y="3416808"/>
                  </a:lnTo>
                  <a:lnTo>
                    <a:pt x="5399532" y="3416808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452615" y="2596895"/>
              <a:ext cx="5400040" cy="3416935"/>
            </a:xfrm>
            <a:custGeom>
              <a:avLst/>
              <a:gdLst/>
              <a:ahLst/>
              <a:cxnLst/>
              <a:rect l="l" t="t" r="r" b="b"/>
              <a:pathLst>
                <a:path w="5400040" h="3416935">
                  <a:moveTo>
                    <a:pt x="0" y="3416808"/>
                  </a:moveTo>
                  <a:lnTo>
                    <a:pt x="5399532" y="3416808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6808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988885" y="2601277"/>
            <a:ext cx="5409565" cy="3425190"/>
            <a:chOff x="988885" y="2601277"/>
            <a:chExt cx="5409565" cy="3425190"/>
          </a:xfrm>
        </p:grpSpPr>
        <p:sp>
          <p:nvSpPr>
            <p:cNvPr id="6" name="object 6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5399532" y="0"/>
                  </a:moveTo>
                  <a:lnTo>
                    <a:pt x="0" y="0"/>
                  </a:lnTo>
                  <a:lnTo>
                    <a:pt x="0" y="3415284"/>
                  </a:lnTo>
                  <a:lnTo>
                    <a:pt x="5399532" y="3415284"/>
                  </a:lnTo>
                  <a:lnTo>
                    <a:pt x="53995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7" y="2606039"/>
              <a:ext cx="5400040" cy="3415665"/>
            </a:xfrm>
            <a:custGeom>
              <a:avLst/>
              <a:gdLst/>
              <a:ahLst/>
              <a:cxnLst/>
              <a:rect l="l" t="t" r="r" b="b"/>
              <a:pathLst>
                <a:path w="5400040" h="3415665">
                  <a:moveTo>
                    <a:pt x="0" y="3415284"/>
                  </a:moveTo>
                  <a:lnTo>
                    <a:pt x="5399532" y="3415284"/>
                  </a:lnTo>
                  <a:lnTo>
                    <a:pt x="5399532" y="0"/>
                  </a:lnTo>
                  <a:lnTo>
                    <a:pt x="0" y="0"/>
                  </a:lnTo>
                  <a:lnTo>
                    <a:pt x="0" y="3415284"/>
                  </a:lnTo>
                  <a:close/>
                </a:path>
              </a:pathLst>
            </a:custGeom>
            <a:ln w="9525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48969" y="1299463"/>
            <a:ext cx="10746105" cy="1624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available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sources.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structured,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unstructured,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semi-structured.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via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pages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relevant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200">
              <a:latin typeface="Microsoft Sans Serif"/>
              <a:cs typeface="Microsoft Sans Serif"/>
            </a:endParaRPr>
          </a:p>
          <a:p>
            <a:pPr marL="2317115">
              <a:lnSpc>
                <a:spcPct val="100000"/>
              </a:lnSpc>
              <a:tabLst>
                <a:tab pos="6932930" algn="l"/>
              </a:tabLst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SpaceX</a:t>
            </a:r>
            <a:r>
              <a:rPr sz="18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API</a:t>
            </a:r>
            <a:r>
              <a:rPr sz="1800" b="1" dirty="0">
                <a:latin typeface="Calibri"/>
                <a:cs typeface="Calibri"/>
              </a:rPr>
              <a:t>	</a:t>
            </a:r>
            <a:r>
              <a:rPr sz="2700" b="1" u="heavy" spc="-30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Web</a:t>
            </a:r>
            <a:r>
              <a:rPr sz="2700" b="1" u="heavy" spc="-3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scraping</a:t>
            </a:r>
            <a:r>
              <a:rPr sz="2700" b="1" u="heavy" spc="-82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</a:t>
            </a:r>
            <a:r>
              <a:rPr sz="2700" b="1" u="heavy" spc="-44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700" b="1" u="heavy" spc="-15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from</a:t>
            </a:r>
            <a:r>
              <a:rPr sz="2700" b="1" u="heavy" spc="-7" baseline="1543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Wiki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31626" y="6081166"/>
            <a:ext cx="1479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48969" y="417652"/>
            <a:ext cx="307657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65" dirty="0"/>
              <a:t> </a:t>
            </a:r>
            <a:r>
              <a:rPr spc="-80" dirty="0"/>
              <a:t>Collection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1034541" y="3905758"/>
            <a:ext cx="1099820" cy="909319"/>
            <a:chOff x="1034541" y="3905758"/>
            <a:chExt cx="1099820" cy="909319"/>
          </a:xfrm>
        </p:grpSpPr>
        <p:sp>
          <p:nvSpPr>
            <p:cNvPr id="12" name="object 12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11" y="0"/>
                  </a:lnTo>
                  <a:lnTo>
                    <a:pt x="54730" y="7044"/>
                  </a:lnTo>
                  <a:lnTo>
                    <a:pt x="26246" y="26257"/>
                  </a:lnTo>
                  <a:lnTo>
                    <a:pt x="7041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1" y="841355"/>
                  </a:lnTo>
                  <a:lnTo>
                    <a:pt x="26246" y="869854"/>
                  </a:lnTo>
                  <a:lnTo>
                    <a:pt x="54730" y="889067"/>
                  </a:lnTo>
                  <a:lnTo>
                    <a:pt x="8961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0891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1" y="54756"/>
                  </a:lnTo>
                  <a:lnTo>
                    <a:pt x="26246" y="26257"/>
                  </a:lnTo>
                  <a:lnTo>
                    <a:pt x="54730" y="7044"/>
                  </a:lnTo>
                  <a:lnTo>
                    <a:pt x="8961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11" y="896112"/>
                  </a:lnTo>
                  <a:lnTo>
                    <a:pt x="54730" y="889067"/>
                  </a:lnTo>
                  <a:lnTo>
                    <a:pt x="26246" y="869854"/>
                  </a:lnTo>
                  <a:lnTo>
                    <a:pt x="7041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82649" y="3917060"/>
            <a:ext cx="956944" cy="50165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57785" marR="5080" indent="-58419">
              <a:lnSpc>
                <a:spcPts val="1210"/>
              </a:lnSpc>
              <a:spcBef>
                <a:spcPts val="235"/>
              </a:spcBef>
              <a:buSzPct val="90909"/>
              <a:buChar char="•"/>
              <a:tabLst>
                <a:tab pos="70485" algn="l"/>
              </a:tabLst>
            </a:pPr>
            <a:r>
              <a:rPr sz="1100" dirty="0">
                <a:latin typeface="Calibri"/>
                <a:cs typeface="Calibri"/>
              </a:rPr>
              <a:t>Req</a:t>
            </a:r>
            <a:r>
              <a:rPr sz="1100" spc="-5" dirty="0">
                <a:latin typeface="Calibri"/>
                <a:cs typeface="Calibri"/>
              </a:rPr>
              <a:t>u</a:t>
            </a:r>
            <a:r>
              <a:rPr sz="1100" dirty="0">
                <a:latin typeface="Calibri"/>
                <a:cs typeface="Calibri"/>
              </a:rPr>
              <a:t>est</a:t>
            </a:r>
            <a:r>
              <a:rPr sz="1100" spc="-1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la</a:t>
            </a:r>
            <a:r>
              <a:rPr sz="1100" spc="-10" dirty="0">
                <a:latin typeface="Calibri"/>
                <a:cs typeface="Calibri"/>
              </a:rPr>
              <a:t>u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ch  data </a:t>
            </a:r>
            <a:r>
              <a:rPr sz="1100" spc="-5" dirty="0">
                <a:latin typeface="Calibri"/>
                <a:cs typeface="Calibri"/>
              </a:rPr>
              <a:t>from </a:t>
            </a:r>
            <a:r>
              <a:rPr sz="1100" dirty="0">
                <a:latin typeface="Calibri"/>
                <a:cs typeface="Calibri"/>
              </a:rPr>
              <a:t> SpaceX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API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76858" y="4609846"/>
            <a:ext cx="1438910" cy="680720"/>
            <a:chOff x="1276858" y="4609846"/>
            <a:chExt cx="1438910" cy="680720"/>
          </a:xfrm>
        </p:grpSpPr>
        <p:sp>
          <p:nvSpPr>
            <p:cNvPr id="16" name="object 16"/>
            <p:cNvSpPr/>
            <p:nvPr/>
          </p:nvSpPr>
          <p:spPr>
            <a:xfrm>
              <a:off x="1283208" y="4616196"/>
              <a:ext cx="1432560" cy="674370"/>
            </a:xfrm>
            <a:custGeom>
              <a:avLst/>
              <a:gdLst/>
              <a:ahLst/>
              <a:cxnLst/>
              <a:rect l="l" t="t" r="r" b="b"/>
              <a:pathLst>
                <a:path w="1432560" h="674370">
                  <a:moveTo>
                    <a:pt x="1432306" y="448564"/>
                  </a:moveTo>
                  <a:lnTo>
                    <a:pt x="1428242" y="383032"/>
                  </a:lnTo>
                  <a:lnTo>
                    <a:pt x="1365123" y="410337"/>
                  </a:lnTo>
                  <a:lnTo>
                    <a:pt x="1384300" y="421259"/>
                  </a:lnTo>
                  <a:lnTo>
                    <a:pt x="1356106" y="457187"/>
                  </a:lnTo>
                  <a:lnTo>
                    <a:pt x="1324991" y="490461"/>
                  </a:lnTo>
                  <a:lnTo>
                    <a:pt x="1291170" y="520915"/>
                  </a:lnTo>
                  <a:lnTo>
                    <a:pt x="1254823" y="548373"/>
                  </a:lnTo>
                  <a:lnTo>
                    <a:pt x="1216152" y="572643"/>
                  </a:lnTo>
                  <a:lnTo>
                    <a:pt x="1173429" y="594436"/>
                  </a:lnTo>
                  <a:lnTo>
                    <a:pt x="1129703" y="611987"/>
                  </a:lnTo>
                  <a:lnTo>
                    <a:pt x="1085215" y="625386"/>
                  </a:lnTo>
                  <a:lnTo>
                    <a:pt x="1040218" y="634695"/>
                  </a:lnTo>
                  <a:lnTo>
                    <a:pt x="994968" y="639978"/>
                  </a:lnTo>
                  <a:lnTo>
                    <a:pt x="949718" y="641324"/>
                  </a:lnTo>
                  <a:lnTo>
                    <a:pt x="904709" y="638797"/>
                  </a:lnTo>
                  <a:lnTo>
                    <a:pt x="860209" y="632447"/>
                  </a:lnTo>
                  <a:lnTo>
                    <a:pt x="816470" y="622363"/>
                  </a:lnTo>
                  <a:lnTo>
                    <a:pt x="773747" y="608622"/>
                  </a:lnTo>
                  <a:lnTo>
                    <a:pt x="732282" y="591273"/>
                  </a:lnTo>
                  <a:lnTo>
                    <a:pt x="692340" y="570395"/>
                  </a:lnTo>
                  <a:lnTo>
                    <a:pt x="654164" y="546049"/>
                  </a:lnTo>
                  <a:lnTo>
                    <a:pt x="618020" y="518325"/>
                  </a:lnTo>
                  <a:lnTo>
                    <a:pt x="584149" y="487273"/>
                  </a:lnTo>
                  <a:lnTo>
                    <a:pt x="552805" y="452983"/>
                  </a:lnTo>
                  <a:lnTo>
                    <a:pt x="524243" y="415505"/>
                  </a:lnTo>
                  <a:lnTo>
                    <a:pt x="504469" y="384048"/>
                  </a:lnTo>
                  <a:lnTo>
                    <a:pt x="926338" y="384048"/>
                  </a:lnTo>
                  <a:lnTo>
                    <a:pt x="941273" y="381038"/>
                  </a:lnTo>
                  <a:lnTo>
                    <a:pt x="953465" y="372833"/>
                  </a:lnTo>
                  <a:lnTo>
                    <a:pt x="961669" y="360641"/>
                  </a:lnTo>
                  <a:lnTo>
                    <a:pt x="964692" y="345694"/>
                  </a:lnTo>
                  <a:lnTo>
                    <a:pt x="964692" y="38354"/>
                  </a:lnTo>
                  <a:lnTo>
                    <a:pt x="961669" y="23418"/>
                  </a:lnTo>
                  <a:lnTo>
                    <a:pt x="953465" y="11226"/>
                  </a:lnTo>
                  <a:lnTo>
                    <a:pt x="941273" y="3022"/>
                  </a:lnTo>
                  <a:lnTo>
                    <a:pt x="926338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2638" y="384048"/>
                  </a:lnTo>
                  <a:lnTo>
                    <a:pt x="469900" y="391287"/>
                  </a:lnTo>
                  <a:lnTo>
                    <a:pt x="496087" y="432981"/>
                  </a:lnTo>
                  <a:lnTo>
                    <a:pt x="525767" y="472109"/>
                  </a:lnTo>
                  <a:lnTo>
                    <a:pt x="558736" y="508469"/>
                  </a:lnTo>
                  <a:lnTo>
                    <a:pt x="594791" y="541845"/>
                  </a:lnTo>
                  <a:lnTo>
                    <a:pt x="633730" y="572008"/>
                  </a:lnTo>
                  <a:lnTo>
                    <a:pt x="674331" y="598170"/>
                  </a:lnTo>
                  <a:lnTo>
                    <a:pt x="716318" y="620407"/>
                  </a:lnTo>
                  <a:lnTo>
                    <a:pt x="759434" y="638771"/>
                  </a:lnTo>
                  <a:lnTo>
                    <a:pt x="803452" y="653288"/>
                  </a:lnTo>
                  <a:lnTo>
                    <a:pt x="848156" y="664006"/>
                  </a:lnTo>
                  <a:lnTo>
                    <a:pt x="893279" y="670953"/>
                  </a:lnTo>
                  <a:lnTo>
                    <a:pt x="938618" y="674192"/>
                  </a:lnTo>
                  <a:lnTo>
                    <a:pt x="983919" y="673747"/>
                  </a:lnTo>
                  <a:lnTo>
                    <a:pt x="1028954" y="669671"/>
                  </a:lnTo>
                  <a:lnTo>
                    <a:pt x="1073492" y="661987"/>
                  </a:lnTo>
                  <a:lnTo>
                    <a:pt x="1117295" y="650760"/>
                  </a:lnTo>
                  <a:lnTo>
                    <a:pt x="1160132" y="636003"/>
                  </a:lnTo>
                  <a:lnTo>
                    <a:pt x="1201762" y="617778"/>
                  </a:lnTo>
                  <a:lnTo>
                    <a:pt x="1241971" y="596112"/>
                  </a:lnTo>
                  <a:lnTo>
                    <a:pt x="1280502" y="571042"/>
                  </a:lnTo>
                  <a:lnTo>
                    <a:pt x="1317129" y="542632"/>
                  </a:lnTo>
                  <a:lnTo>
                    <a:pt x="1351610" y="510895"/>
                  </a:lnTo>
                  <a:lnTo>
                    <a:pt x="1383741" y="475894"/>
                  </a:lnTo>
                  <a:lnTo>
                    <a:pt x="1413256" y="437642"/>
                  </a:lnTo>
                  <a:lnTo>
                    <a:pt x="1432306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83208" y="4616196"/>
              <a:ext cx="965200" cy="384175"/>
            </a:xfrm>
            <a:custGeom>
              <a:avLst/>
              <a:gdLst/>
              <a:ahLst/>
              <a:cxnLst/>
              <a:rect l="l" t="t" r="r" b="b"/>
              <a:pathLst>
                <a:path w="96520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6337" y="0"/>
                  </a:lnTo>
                  <a:lnTo>
                    <a:pt x="941278" y="3010"/>
                  </a:lnTo>
                  <a:lnTo>
                    <a:pt x="953468" y="11223"/>
                  </a:lnTo>
                  <a:lnTo>
                    <a:pt x="961681" y="23413"/>
                  </a:lnTo>
                  <a:lnTo>
                    <a:pt x="964691" y="38353"/>
                  </a:lnTo>
                  <a:lnTo>
                    <a:pt x="964691" y="345693"/>
                  </a:lnTo>
                  <a:lnTo>
                    <a:pt x="961681" y="360634"/>
                  </a:lnTo>
                  <a:lnTo>
                    <a:pt x="953468" y="372824"/>
                  </a:lnTo>
                  <a:lnTo>
                    <a:pt x="941278" y="381037"/>
                  </a:lnTo>
                  <a:lnTo>
                    <a:pt x="926337" y="384047"/>
                  </a:lnTo>
                  <a:lnTo>
                    <a:pt x="38353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36877" y="4694885"/>
            <a:ext cx="6699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PI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q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est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00045" y="3394657"/>
            <a:ext cx="1802130" cy="1420495"/>
            <a:chOff x="2400045" y="3394657"/>
            <a:chExt cx="1802130" cy="1420495"/>
          </a:xfrm>
        </p:grpSpPr>
        <p:sp>
          <p:nvSpPr>
            <p:cNvPr id="20" name="object 20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06395" y="391210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47188" y="3394658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4" h="709929">
                  <a:moveTo>
                    <a:pt x="1554607" y="260781"/>
                  </a:moveTo>
                  <a:lnTo>
                    <a:pt x="1535430" y="271703"/>
                  </a:lnTo>
                  <a:lnTo>
                    <a:pt x="1507159" y="233832"/>
                  </a:lnTo>
                  <a:lnTo>
                    <a:pt x="1476197" y="198285"/>
                  </a:lnTo>
                  <a:lnTo>
                    <a:pt x="1442681" y="165188"/>
                  </a:lnTo>
                  <a:lnTo>
                    <a:pt x="1406779" y="134696"/>
                  </a:lnTo>
                  <a:lnTo>
                    <a:pt x="1368640" y="106959"/>
                  </a:lnTo>
                  <a:lnTo>
                    <a:pt x="1328420" y="82092"/>
                  </a:lnTo>
                  <a:lnTo>
                    <a:pt x="1286764" y="60426"/>
                  </a:lnTo>
                  <a:lnTo>
                    <a:pt x="1244269" y="42151"/>
                  </a:lnTo>
                  <a:lnTo>
                    <a:pt x="1201102" y="27216"/>
                  </a:lnTo>
                  <a:lnTo>
                    <a:pt x="1157414" y="15582"/>
                  </a:lnTo>
                  <a:lnTo>
                    <a:pt x="1113370" y="7188"/>
                  </a:lnTo>
                  <a:lnTo>
                    <a:pt x="1069136" y="2019"/>
                  </a:lnTo>
                  <a:lnTo>
                    <a:pt x="1024890" y="0"/>
                  </a:lnTo>
                  <a:lnTo>
                    <a:pt x="980782" y="1104"/>
                  </a:lnTo>
                  <a:lnTo>
                    <a:pt x="936993" y="5283"/>
                  </a:lnTo>
                  <a:lnTo>
                    <a:pt x="893673" y="12484"/>
                  </a:lnTo>
                  <a:lnTo>
                    <a:pt x="851001" y="22656"/>
                  </a:lnTo>
                  <a:lnTo>
                    <a:pt x="809142" y="35775"/>
                  </a:lnTo>
                  <a:lnTo>
                    <a:pt x="768248" y="51777"/>
                  </a:lnTo>
                  <a:lnTo>
                    <a:pt x="728497" y="70624"/>
                  </a:lnTo>
                  <a:lnTo>
                    <a:pt x="690054" y="92278"/>
                  </a:lnTo>
                  <a:lnTo>
                    <a:pt x="653084" y="116674"/>
                  </a:lnTo>
                  <a:lnTo>
                    <a:pt x="617753" y="143776"/>
                  </a:lnTo>
                  <a:lnTo>
                    <a:pt x="584212" y="173545"/>
                  </a:lnTo>
                  <a:lnTo>
                    <a:pt x="552653" y="205930"/>
                  </a:lnTo>
                  <a:lnTo>
                    <a:pt x="523214" y="240880"/>
                  </a:lnTo>
                  <a:lnTo>
                    <a:pt x="496087" y="278358"/>
                  </a:lnTo>
                  <a:lnTo>
                    <a:pt x="471424" y="318312"/>
                  </a:lnTo>
                  <a:lnTo>
                    <a:pt x="483971" y="325424"/>
                  </a:lnTo>
                  <a:lnTo>
                    <a:pt x="38354" y="325424"/>
                  </a:lnTo>
                  <a:lnTo>
                    <a:pt x="23406" y="328447"/>
                  </a:lnTo>
                  <a:lnTo>
                    <a:pt x="11214" y="336651"/>
                  </a:lnTo>
                  <a:lnTo>
                    <a:pt x="3009" y="348843"/>
                  </a:lnTo>
                  <a:lnTo>
                    <a:pt x="0" y="363778"/>
                  </a:lnTo>
                  <a:lnTo>
                    <a:pt x="0" y="671118"/>
                  </a:lnTo>
                  <a:lnTo>
                    <a:pt x="3009" y="686066"/>
                  </a:lnTo>
                  <a:lnTo>
                    <a:pt x="11214" y="698258"/>
                  </a:lnTo>
                  <a:lnTo>
                    <a:pt x="23406" y="706462"/>
                  </a:lnTo>
                  <a:lnTo>
                    <a:pt x="38354" y="709472"/>
                  </a:lnTo>
                  <a:lnTo>
                    <a:pt x="927862" y="709472"/>
                  </a:lnTo>
                  <a:lnTo>
                    <a:pt x="942797" y="706462"/>
                  </a:lnTo>
                  <a:lnTo>
                    <a:pt x="954989" y="698258"/>
                  </a:lnTo>
                  <a:lnTo>
                    <a:pt x="963193" y="686066"/>
                  </a:lnTo>
                  <a:lnTo>
                    <a:pt x="966216" y="671118"/>
                  </a:lnTo>
                  <a:lnTo>
                    <a:pt x="966216" y="363778"/>
                  </a:lnTo>
                  <a:lnTo>
                    <a:pt x="963193" y="348843"/>
                  </a:lnTo>
                  <a:lnTo>
                    <a:pt x="954989" y="336651"/>
                  </a:lnTo>
                  <a:lnTo>
                    <a:pt x="942797" y="328447"/>
                  </a:lnTo>
                  <a:lnTo>
                    <a:pt x="927862" y="325424"/>
                  </a:lnTo>
                  <a:lnTo>
                    <a:pt x="505879" y="325424"/>
                  </a:lnTo>
                  <a:lnTo>
                    <a:pt x="528447" y="289585"/>
                  </a:lnTo>
                  <a:lnTo>
                    <a:pt x="560552" y="247408"/>
                  </a:lnTo>
                  <a:lnTo>
                    <a:pt x="596226" y="208292"/>
                  </a:lnTo>
                  <a:lnTo>
                    <a:pt x="635241" y="172453"/>
                  </a:lnTo>
                  <a:lnTo>
                    <a:pt x="677405" y="140131"/>
                  </a:lnTo>
                  <a:lnTo>
                    <a:pt x="718616" y="113830"/>
                  </a:lnTo>
                  <a:lnTo>
                    <a:pt x="761123" y="91287"/>
                  </a:lnTo>
                  <a:lnTo>
                    <a:pt x="804735" y="72491"/>
                  </a:lnTo>
                  <a:lnTo>
                    <a:pt x="849223" y="57404"/>
                  </a:lnTo>
                  <a:lnTo>
                    <a:pt x="894372" y="45974"/>
                  </a:lnTo>
                  <a:lnTo>
                    <a:pt x="939977" y="38163"/>
                  </a:lnTo>
                  <a:lnTo>
                    <a:pt x="985824" y="33947"/>
                  </a:lnTo>
                  <a:lnTo>
                    <a:pt x="1031697" y="33274"/>
                  </a:lnTo>
                  <a:lnTo>
                    <a:pt x="1077391" y="36118"/>
                  </a:lnTo>
                  <a:lnTo>
                    <a:pt x="1122680" y="42430"/>
                  </a:lnTo>
                  <a:lnTo>
                    <a:pt x="1167345" y="52171"/>
                  </a:lnTo>
                  <a:lnTo>
                    <a:pt x="1211199" y="65316"/>
                  </a:lnTo>
                  <a:lnTo>
                    <a:pt x="1253998" y="81813"/>
                  </a:lnTo>
                  <a:lnTo>
                    <a:pt x="1295552" y="101625"/>
                  </a:lnTo>
                  <a:lnTo>
                    <a:pt x="1335633" y="124726"/>
                  </a:lnTo>
                  <a:lnTo>
                    <a:pt x="1374038" y="151066"/>
                  </a:lnTo>
                  <a:lnTo>
                    <a:pt x="1410550" y="180606"/>
                  </a:lnTo>
                  <a:lnTo>
                    <a:pt x="1444955" y="213321"/>
                  </a:lnTo>
                  <a:lnTo>
                    <a:pt x="1477048" y="249161"/>
                  </a:lnTo>
                  <a:lnTo>
                    <a:pt x="1506601" y="288086"/>
                  </a:lnTo>
                  <a:lnTo>
                    <a:pt x="1487424" y="299008"/>
                  </a:lnTo>
                  <a:lnTo>
                    <a:pt x="1550289" y="326440"/>
                  </a:lnTo>
                  <a:lnTo>
                    <a:pt x="1554607" y="260781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47187" y="372008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448179" y="3721989"/>
            <a:ext cx="955040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22275" marR="5080" indent="762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1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API  respo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nse</a:t>
            </a:r>
            <a:endParaRPr sz="1100">
              <a:latin typeface="Calibri"/>
              <a:cs typeface="Calibri"/>
            </a:endParaRPr>
          </a:p>
          <a:p>
            <a:pPr marL="57785" marR="126364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dirty="0">
                <a:latin typeface="Calibri"/>
                <a:cs typeface="Calibri"/>
              </a:rPr>
              <a:t>Read </a:t>
            </a:r>
            <a:r>
              <a:rPr sz="1100" spc="-5" dirty="0">
                <a:latin typeface="Calibri"/>
                <a:cs typeface="Calibri"/>
              </a:rPr>
              <a:t>.json </a:t>
            </a:r>
            <a:r>
              <a:rPr sz="1100" dirty="0">
                <a:latin typeface="Calibri"/>
                <a:cs typeface="Calibri"/>
              </a:rPr>
              <a:t> respo</a:t>
            </a:r>
            <a:r>
              <a:rPr sz="1100" spc="-5" dirty="0">
                <a:latin typeface="Calibri"/>
                <a:cs typeface="Calibri"/>
              </a:rPr>
              <a:t>ns</a:t>
            </a:r>
            <a:r>
              <a:rPr sz="1100" dirty="0">
                <a:latin typeface="Calibri"/>
                <a:cs typeface="Calibri"/>
              </a:rPr>
              <a:t>e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d  convert to a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765550" y="3905758"/>
            <a:ext cx="1681480" cy="1384935"/>
            <a:chOff x="3765550" y="3905758"/>
            <a:chExt cx="1681480" cy="1384935"/>
          </a:xfrm>
        </p:grpSpPr>
        <p:sp>
          <p:nvSpPr>
            <p:cNvPr id="26" name="object 26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771900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2692" y="461619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7994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5993" y="384048"/>
                  </a:lnTo>
                  <a:lnTo>
                    <a:pt x="927862" y="384048"/>
                  </a:lnTo>
                  <a:lnTo>
                    <a:pt x="942797" y="381038"/>
                  </a:lnTo>
                  <a:lnTo>
                    <a:pt x="954989" y="372833"/>
                  </a:lnTo>
                  <a:lnTo>
                    <a:pt x="963193" y="360641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193" y="23418"/>
                  </a:lnTo>
                  <a:lnTo>
                    <a:pt x="954989" y="11226"/>
                  </a:lnTo>
                  <a:lnTo>
                    <a:pt x="942797" y="3022"/>
                  </a:lnTo>
                  <a:lnTo>
                    <a:pt x="927862" y="0"/>
                  </a:lnTo>
                  <a:lnTo>
                    <a:pt x="38354" y="0"/>
                  </a:lnTo>
                  <a:lnTo>
                    <a:pt x="23406" y="3022"/>
                  </a:lnTo>
                  <a:lnTo>
                    <a:pt x="11214" y="11226"/>
                  </a:lnTo>
                  <a:lnTo>
                    <a:pt x="3009" y="23418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09" y="360641"/>
                  </a:lnTo>
                  <a:lnTo>
                    <a:pt x="11214" y="372833"/>
                  </a:lnTo>
                  <a:lnTo>
                    <a:pt x="23406" y="381038"/>
                  </a:lnTo>
                  <a:lnTo>
                    <a:pt x="38354" y="384048"/>
                  </a:lnTo>
                  <a:lnTo>
                    <a:pt x="484162" y="384048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09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12691" y="4616196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3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3"/>
                  </a:lnTo>
                  <a:lnTo>
                    <a:pt x="966216" y="345693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7"/>
                  </a:lnTo>
                  <a:lnTo>
                    <a:pt x="38354" y="384047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3"/>
                  </a:lnTo>
                  <a:lnTo>
                    <a:pt x="0" y="383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3813683" y="3917060"/>
            <a:ext cx="1022350" cy="104965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7785" marR="43815" indent="-58419">
              <a:lnSpc>
                <a:spcPct val="91600"/>
              </a:lnSpc>
              <a:spcBef>
                <a:spcPts val="215"/>
              </a:spcBef>
              <a:buSzPct val="90909"/>
              <a:buChar char="•"/>
              <a:tabLst>
                <a:tab pos="70485" algn="l"/>
              </a:tabLst>
            </a:pPr>
            <a:r>
              <a:rPr sz="1100" spc="-5" dirty="0">
                <a:latin typeface="Calibri"/>
                <a:cs typeface="Calibri"/>
              </a:rPr>
              <a:t>Ex</a:t>
            </a:r>
            <a:r>
              <a:rPr sz="1100" dirty="0">
                <a:latin typeface="Calibri"/>
                <a:cs typeface="Calibri"/>
              </a:rPr>
              <a:t>tract</a:t>
            </a:r>
            <a:r>
              <a:rPr sz="1100" spc="-2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rele</a:t>
            </a:r>
            <a:r>
              <a:rPr sz="1100" spc="5" dirty="0">
                <a:latin typeface="Calibri"/>
                <a:cs typeface="Calibri"/>
              </a:rPr>
              <a:t>v</a:t>
            </a:r>
            <a:r>
              <a:rPr sz="1100" dirty="0">
                <a:latin typeface="Calibri"/>
                <a:cs typeface="Calibri"/>
              </a:rPr>
              <a:t>a</a:t>
            </a:r>
            <a:r>
              <a:rPr sz="1100" spc="-5" dirty="0">
                <a:latin typeface="Calibri"/>
                <a:cs typeface="Calibri"/>
              </a:rPr>
              <a:t>n</a:t>
            </a:r>
            <a:r>
              <a:rPr sz="1100" dirty="0">
                <a:latin typeface="Calibri"/>
                <a:cs typeface="Calibri"/>
              </a:rPr>
              <a:t>t  data </a:t>
            </a:r>
            <a:r>
              <a:rPr sz="1100" spc="-5" dirty="0">
                <a:latin typeface="Calibri"/>
                <a:cs typeface="Calibri"/>
              </a:rPr>
              <a:t>fields </a:t>
            </a:r>
            <a:r>
              <a:rPr sz="1100" dirty="0">
                <a:latin typeface="Calibri"/>
                <a:cs typeface="Calibri"/>
              </a:rPr>
              <a:t>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match the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requirements</a:t>
            </a:r>
            <a:endParaRPr sz="1100">
              <a:latin typeface="Calibri"/>
              <a:cs typeface="Calibri"/>
            </a:endParaRPr>
          </a:p>
          <a:p>
            <a:pPr marL="403860" marR="5080" indent="-47625">
              <a:lnSpc>
                <a:spcPts val="1210"/>
              </a:lnSpc>
              <a:spcBef>
                <a:spcPts val="710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Prelim</a:t>
            </a:r>
            <a:r>
              <a:rPr sz="1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ata 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wrangling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31053" y="3713734"/>
            <a:ext cx="1219835" cy="1101090"/>
            <a:chOff x="5131053" y="3713734"/>
            <a:chExt cx="1219835" cy="1101090"/>
          </a:xfrm>
        </p:grpSpPr>
        <p:sp>
          <p:nvSpPr>
            <p:cNvPr id="32" name="object 32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37403" y="391210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3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3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5" y="345694"/>
                  </a:lnTo>
                  <a:lnTo>
                    <a:pt x="966215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378195" y="3720084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5" y="38354"/>
                  </a:lnTo>
                  <a:lnTo>
                    <a:pt x="966215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79186" y="3721989"/>
            <a:ext cx="1122045" cy="104140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6409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215265" indent="-58419">
              <a:lnSpc>
                <a:spcPct val="91600"/>
              </a:lnSpc>
              <a:spcBef>
                <a:spcPts val="605"/>
              </a:spcBef>
              <a:buSzPct val="90909"/>
              <a:buChar char="•"/>
              <a:tabLst>
                <a:tab pos="71120" algn="l"/>
              </a:tabLst>
            </a:pPr>
            <a:r>
              <a:rPr sz="1100" spc="-5" dirty="0">
                <a:latin typeface="Calibri"/>
                <a:cs typeface="Calibri"/>
              </a:rPr>
              <a:t>Convert </a:t>
            </a:r>
            <a:r>
              <a:rPr sz="1100" dirty="0">
                <a:latin typeface="Calibri"/>
                <a:cs typeface="Calibri"/>
              </a:rPr>
              <a:t>new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Dataframe to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CSV</a:t>
            </a:r>
            <a:r>
              <a:rPr sz="1100" spc="-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format</a:t>
            </a:r>
            <a:r>
              <a:rPr sz="1100" spc="-6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for </a:t>
            </a:r>
            <a:r>
              <a:rPr sz="1100" spc="-23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the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next</a:t>
            </a:r>
            <a:r>
              <a:rPr sz="1100" spc="-4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phase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496558" y="3875278"/>
            <a:ext cx="1099820" cy="909319"/>
            <a:chOff x="6496558" y="3875278"/>
            <a:chExt cx="1099820" cy="909319"/>
          </a:xfrm>
        </p:grpSpPr>
        <p:sp>
          <p:nvSpPr>
            <p:cNvPr id="38" name="object 38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02908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543420" y="3888740"/>
            <a:ext cx="1007110" cy="45656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5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Request Falcon9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 page via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HTTP</a:t>
            </a:r>
            <a:r>
              <a:rPr sz="1000" spc="-2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GET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method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6737350" y="4579365"/>
            <a:ext cx="1440180" cy="680720"/>
            <a:chOff x="6737350" y="4579365"/>
            <a:chExt cx="1440180" cy="680720"/>
          </a:xfrm>
        </p:grpSpPr>
        <p:sp>
          <p:nvSpPr>
            <p:cNvPr id="42" name="object 42"/>
            <p:cNvSpPr/>
            <p:nvPr/>
          </p:nvSpPr>
          <p:spPr>
            <a:xfrm>
              <a:off x="6743700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13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743700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7" y="0"/>
                  </a:lnTo>
                  <a:lnTo>
                    <a:pt x="927607" y="0"/>
                  </a:lnTo>
                  <a:lnTo>
                    <a:pt x="942641" y="3032"/>
                  </a:lnTo>
                  <a:lnTo>
                    <a:pt x="954913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7" y="385571"/>
                  </a:lnTo>
                  <a:lnTo>
                    <a:pt x="38607" y="385571"/>
                  </a:lnTo>
                  <a:lnTo>
                    <a:pt x="23574" y="382539"/>
                  </a:lnTo>
                  <a:lnTo>
                    <a:pt x="11303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6830568" y="4589145"/>
            <a:ext cx="807720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85115" marR="5080" indent="-28575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Perf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rm</a:t>
            </a:r>
            <a:r>
              <a:rPr sz="1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HT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TP  GET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62061" y="3364154"/>
            <a:ext cx="1802130" cy="1420495"/>
            <a:chOff x="7862061" y="3364154"/>
            <a:chExt cx="1802130" cy="1420495"/>
          </a:xfrm>
        </p:grpSpPr>
        <p:sp>
          <p:nvSpPr>
            <p:cNvPr id="46" name="object 46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2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2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2" y="806450"/>
                  </a:lnTo>
                  <a:lnTo>
                    <a:pt x="1086612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868411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2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2" y="89662"/>
                  </a:lnTo>
                  <a:lnTo>
                    <a:pt x="1086612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2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09204" y="3364166"/>
              <a:ext cx="1555115" cy="709930"/>
            </a:xfrm>
            <a:custGeom>
              <a:avLst/>
              <a:gdLst/>
              <a:ahLst/>
              <a:cxnLst/>
              <a:rect l="l" t="t" r="r" b="b"/>
              <a:pathLst>
                <a:path w="1555115" h="709929">
                  <a:moveTo>
                    <a:pt x="1554861" y="261429"/>
                  </a:moveTo>
                  <a:lnTo>
                    <a:pt x="1535684" y="272351"/>
                  </a:lnTo>
                  <a:lnTo>
                    <a:pt x="1507350" y="234315"/>
                  </a:lnTo>
                  <a:lnTo>
                    <a:pt x="1476311" y="198615"/>
                  </a:lnTo>
                  <a:lnTo>
                    <a:pt x="1442732" y="165404"/>
                  </a:lnTo>
                  <a:lnTo>
                    <a:pt x="1406740" y="134810"/>
                  </a:lnTo>
                  <a:lnTo>
                    <a:pt x="1368501" y="106959"/>
                  </a:lnTo>
                  <a:lnTo>
                    <a:pt x="1328166" y="81978"/>
                  </a:lnTo>
                  <a:lnTo>
                    <a:pt x="1286497" y="60312"/>
                  </a:lnTo>
                  <a:lnTo>
                    <a:pt x="1243990" y="42049"/>
                  </a:lnTo>
                  <a:lnTo>
                    <a:pt x="1200797" y="27114"/>
                  </a:lnTo>
                  <a:lnTo>
                    <a:pt x="1157097" y="15494"/>
                  </a:lnTo>
                  <a:lnTo>
                    <a:pt x="1113040" y="7137"/>
                  </a:lnTo>
                  <a:lnTo>
                    <a:pt x="1068806" y="1981"/>
                  </a:lnTo>
                  <a:lnTo>
                    <a:pt x="1024547" y="0"/>
                  </a:lnTo>
                  <a:lnTo>
                    <a:pt x="980440" y="1130"/>
                  </a:lnTo>
                  <a:lnTo>
                    <a:pt x="936650" y="5334"/>
                  </a:lnTo>
                  <a:lnTo>
                    <a:pt x="893330" y="12573"/>
                  </a:lnTo>
                  <a:lnTo>
                    <a:pt x="850658" y="22783"/>
                  </a:lnTo>
                  <a:lnTo>
                    <a:pt x="808786" y="35941"/>
                  </a:lnTo>
                  <a:lnTo>
                    <a:pt x="767905" y="51993"/>
                  </a:lnTo>
                  <a:lnTo>
                    <a:pt x="728154" y="70878"/>
                  </a:lnTo>
                  <a:lnTo>
                    <a:pt x="689724" y="92570"/>
                  </a:lnTo>
                  <a:lnTo>
                    <a:pt x="652754" y="117017"/>
                  </a:lnTo>
                  <a:lnTo>
                    <a:pt x="617423" y="144170"/>
                  </a:lnTo>
                  <a:lnTo>
                    <a:pt x="583907" y="173990"/>
                  </a:lnTo>
                  <a:lnTo>
                    <a:pt x="552348" y="206425"/>
                  </a:lnTo>
                  <a:lnTo>
                    <a:pt x="522935" y="241427"/>
                  </a:lnTo>
                  <a:lnTo>
                    <a:pt x="495820" y="278955"/>
                  </a:lnTo>
                  <a:lnTo>
                    <a:pt x="471170" y="318960"/>
                  </a:lnTo>
                  <a:lnTo>
                    <a:pt x="482561" y="325437"/>
                  </a:lnTo>
                  <a:lnTo>
                    <a:pt x="38354" y="325437"/>
                  </a:lnTo>
                  <a:lnTo>
                    <a:pt x="23406" y="328460"/>
                  </a:lnTo>
                  <a:lnTo>
                    <a:pt x="11214" y="336664"/>
                  </a:lnTo>
                  <a:lnTo>
                    <a:pt x="3009" y="348856"/>
                  </a:lnTo>
                  <a:lnTo>
                    <a:pt x="0" y="363791"/>
                  </a:lnTo>
                  <a:lnTo>
                    <a:pt x="0" y="671131"/>
                  </a:lnTo>
                  <a:lnTo>
                    <a:pt x="3009" y="686079"/>
                  </a:lnTo>
                  <a:lnTo>
                    <a:pt x="11214" y="698271"/>
                  </a:lnTo>
                  <a:lnTo>
                    <a:pt x="23406" y="706475"/>
                  </a:lnTo>
                  <a:lnTo>
                    <a:pt x="38354" y="709485"/>
                  </a:lnTo>
                  <a:lnTo>
                    <a:pt x="927862" y="709485"/>
                  </a:lnTo>
                  <a:lnTo>
                    <a:pt x="942797" y="706475"/>
                  </a:lnTo>
                  <a:lnTo>
                    <a:pt x="954989" y="698271"/>
                  </a:lnTo>
                  <a:lnTo>
                    <a:pt x="963193" y="686079"/>
                  </a:lnTo>
                  <a:lnTo>
                    <a:pt x="966216" y="671131"/>
                  </a:lnTo>
                  <a:lnTo>
                    <a:pt x="966216" y="363791"/>
                  </a:lnTo>
                  <a:lnTo>
                    <a:pt x="963193" y="348856"/>
                  </a:lnTo>
                  <a:lnTo>
                    <a:pt x="954989" y="336664"/>
                  </a:lnTo>
                  <a:lnTo>
                    <a:pt x="942797" y="328460"/>
                  </a:lnTo>
                  <a:lnTo>
                    <a:pt x="927862" y="325437"/>
                  </a:lnTo>
                  <a:lnTo>
                    <a:pt x="506196" y="325437"/>
                  </a:lnTo>
                  <a:lnTo>
                    <a:pt x="528332" y="290144"/>
                  </a:lnTo>
                  <a:lnTo>
                    <a:pt x="560489" y="247789"/>
                  </a:lnTo>
                  <a:lnTo>
                    <a:pt x="596265" y="208508"/>
                  </a:lnTo>
                  <a:lnTo>
                    <a:pt x="635431" y="172554"/>
                  </a:lnTo>
                  <a:lnTo>
                    <a:pt x="677799" y="140144"/>
                  </a:lnTo>
                  <a:lnTo>
                    <a:pt x="718997" y="113817"/>
                  </a:lnTo>
                  <a:lnTo>
                    <a:pt x="761504" y="91274"/>
                  </a:lnTo>
                  <a:lnTo>
                    <a:pt x="805103" y="72478"/>
                  </a:lnTo>
                  <a:lnTo>
                    <a:pt x="849591" y="57391"/>
                  </a:lnTo>
                  <a:lnTo>
                    <a:pt x="894740" y="45961"/>
                  </a:lnTo>
                  <a:lnTo>
                    <a:pt x="940333" y="38163"/>
                  </a:lnTo>
                  <a:lnTo>
                    <a:pt x="986167" y="33959"/>
                  </a:lnTo>
                  <a:lnTo>
                    <a:pt x="1032027" y="33312"/>
                  </a:lnTo>
                  <a:lnTo>
                    <a:pt x="1077696" y="36182"/>
                  </a:lnTo>
                  <a:lnTo>
                    <a:pt x="1122972" y="42519"/>
                  </a:lnTo>
                  <a:lnTo>
                    <a:pt x="1167638" y="52298"/>
                  </a:lnTo>
                  <a:lnTo>
                    <a:pt x="1211465" y="65481"/>
                  </a:lnTo>
                  <a:lnTo>
                    <a:pt x="1254252" y="82029"/>
                  </a:lnTo>
                  <a:lnTo>
                    <a:pt x="1295793" y="101892"/>
                  </a:lnTo>
                  <a:lnTo>
                    <a:pt x="1335862" y="125044"/>
                  </a:lnTo>
                  <a:lnTo>
                    <a:pt x="1374241" y="151434"/>
                  </a:lnTo>
                  <a:lnTo>
                    <a:pt x="1410741" y="181051"/>
                  </a:lnTo>
                  <a:lnTo>
                    <a:pt x="1445120" y="213829"/>
                  </a:lnTo>
                  <a:lnTo>
                    <a:pt x="1477187" y="249732"/>
                  </a:lnTo>
                  <a:lnTo>
                    <a:pt x="1506728" y="288734"/>
                  </a:lnTo>
                  <a:lnTo>
                    <a:pt x="1487551" y="299656"/>
                  </a:lnTo>
                  <a:lnTo>
                    <a:pt x="1550416" y="327088"/>
                  </a:lnTo>
                  <a:lnTo>
                    <a:pt x="1554861" y="261429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09203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3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3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7908670" y="3692397"/>
            <a:ext cx="110998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73050" marR="5080" indent="222250" algn="just">
              <a:lnSpc>
                <a:spcPts val="1210"/>
              </a:lnSpc>
              <a:spcBef>
                <a:spcPts val="235"/>
              </a:spcBef>
            </a:pP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Create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 Beautif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1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oap</a:t>
            </a:r>
            <a:endParaRPr sz="1100">
              <a:latin typeface="Calibri"/>
              <a:cs typeface="Calibri"/>
            </a:endParaRPr>
          </a:p>
          <a:p>
            <a:pPr marL="57785" marR="169545" indent="-58419" algn="just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Create beautiful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soap</a:t>
            </a:r>
            <a:r>
              <a:rPr sz="1000" spc="-3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object</a:t>
            </a:r>
            <a:r>
              <a:rPr sz="1000" spc="-4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from </a:t>
            </a:r>
            <a:r>
              <a:rPr sz="1000" spc="-2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HTML</a:t>
            </a:r>
            <a:r>
              <a:rPr sz="1000" spc="-1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response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227566" y="3875278"/>
            <a:ext cx="1099820" cy="909319"/>
            <a:chOff x="9227566" y="3875278"/>
            <a:chExt cx="1099820" cy="909319"/>
          </a:xfrm>
        </p:grpSpPr>
        <p:sp>
          <p:nvSpPr>
            <p:cNvPr id="52" name="object 52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233916" y="3881628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74175" y="3888740"/>
            <a:ext cx="995044" cy="5969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7785" marR="5080" indent="-58419">
              <a:lnSpc>
                <a:spcPct val="91700"/>
              </a:lnSpc>
              <a:spcBef>
                <a:spcPts val="195"/>
              </a:spcBef>
              <a:buSzPct val="90000"/>
              <a:buChar char="•"/>
              <a:tabLst>
                <a:tab pos="64135" algn="l"/>
              </a:tabLst>
            </a:pPr>
            <a:r>
              <a:rPr sz="1000" spc="-10" dirty="0">
                <a:latin typeface="Calibri"/>
                <a:cs typeface="Calibri"/>
              </a:rPr>
              <a:t>Collect</a:t>
            </a:r>
            <a:r>
              <a:rPr sz="1000" spc="204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all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relevant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headers/extract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rows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Datafame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468357" y="4579365"/>
            <a:ext cx="1440180" cy="680720"/>
            <a:chOff x="9468357" y="4579365"/>
            <a:chExt cx="1440180" cy="680720"/>
          </a:xfrm>
        </p:grpSpPr>
        <p:sp>
          <p:nvSpPr>
            <p:cNvPr id="56" name="object 56"/>
            <p:cNvSpPr/>
            <p:nvPr/>
          </p:nvSpPr>
          <p:spPr>
            <a:xfrm>
              <a:off x="9474708" y="4585715"/>
              <a:ext cx="1433830" cy="674370"/>
            </a:xfrm>
            <a:custGeom>
              <a:avLst/>
              <a:gdLst/>
              <a:ahLst/>
              <a:cxnLst/>
              <a:rect l="l" t="t" r="r" b="b"/>
              <a:pathLst>
                <a:path w="1433829" h="674370">
                  <a:moveTo>
                    <a:pt x="1433830" y="448564"/>
                  </a:moveTo>
                  <a:lnTo>
                    <a:pt x="1429766" y="383032"/>
                  </a:lnTo>
                  <a:lnTo>
                    <a:pt x="1366647" y="410337"/>
                  </a:lnTo>
                  <a:lnTo>
                    <a:pt x="1385824" y="421259"/>
                  </a:lnTo>
                  <a:lnTo>
                    <a:pt x="1357630" y="457187"/>
                  </a:lnTo>
                  <a:lnTo>
                    <a:pt x="1326515" y="490461"/>
                  </a:lnTo>
                  <a:lnTo>
                    <a:pt x="1292694" y="520915"/>
                  </a:lnTo>
                  <a:lnTo>
                    <a:pt x="1256347" y="548373"/>
                  </a:lnTo>
                  <a:lnTo>
                    <a:pt x="1217676" y="572643"/>
                  </a:lnTo>
                  <a:lnTo>
                    <a:pt x="1174953" y="594436"/>
                  </a:lnTo>
                  <a:lnTo>
                    <a:pt x="1131227" y="611987"/>
                  </a:lnTo>
                  <a:lnTo>
                    <a:pt x="1086739" y="625386"/>
                  </a:lnTo>
                  <a:lnTo>
                    <a:pt x="1041742" y="634695"/>
                  </a:lnTo>
                  <a:lnTo>
                    <a:pt x="996492" y="639978"/>
                  </a:lnTo>
                  <a:lnTo>
                    <a:pt x="951242" y="641324"/>
                  </a:lnTo>
                  <a:lnTo>
                    <a:pt x="906233" y="638797"/>
                  </a:lnTo>
                  <a:lnTo>
                    <a:pt x="861733" y="632447"/>
                  </a:lnTo>
                  <a:lnTo>
                    <a:pt x="818007" y="622363"/>
                  </a:lnTo>
                  <a:lnTo>
                    <a:pt x="775271" y="608622"/>
                  </a:lnTo>
                  <a:lnTo>
                    <a:pt x="733806" y="591273"/>
                  </a:lnTo>
                  <a:lnTo>
                    <a:pt x="693864" y="570395"/>
                  </a:lnTo>
                  <a:lnTo>
                    <a:pt x="655688" y="546049"/>
                  </a:lnTo>
                  <a:lnTo>
                    <a:pt x="619544" y="518325"/>
                  </a:lnTo>
                  <a:lnTo>
                    <a:pt x="585673" y="487273"/>
                  </a:lnTo>
                  <a:lnTo>
                    <a:pt x="554329" y="452983"/>
                  </a:lnTo>
                  <a:lnTo>
                    <a:pt x="525767" y="415505"/>
                  </a:lnTo>
                  <a:lnTo>
                    <a:pt x="506945" y="385572"/>
                  </a:lnTo>
                  <a:lnTo>
                    <a:pt x="927608" y="385572"/>
                  </a:lnTo>
                  <a:lnTo>
                    <a:pt x="942632" y="382549"/>
                  </a:lnTo>
                  <a:lnTo>
                    <a:pt x="954913" y="374269"/>
                  </a:lnTo>
                  <a:lnTo>
                    <a:pt x="963180" y="362000"/>
                  </a:lnTo>
                  <a:lnTo>
                    <a:pt x="966216" y="346964"/>
                  </a:lnTo>
                  <a:lnTo>
                    <a:pt x="966216" y="38608"/>
                  </a:lnTo>
                  <a:lnTo>
                    <a:pt x="963180" y="23583"/>
                  </a:lnTo>
                  <a:lnTo>
                    <a:pt x="954900" y="11315"/>
                  </a:lnTo>
                  <a:lnTo>
                    <a:pt x="942632" y="3035"/>
                  </a:lnTo>
                  <a:lnTo>
                    <a:pt x="927608" y="0"/>
                  </a:lnTo>
                  <a:lnTo>
                    <a:pt x="38608" y="0"/>
                  </a:lnTo>
                  <a:lnTo>
                    <a:pt x="23571" y="3035"/>
                  </a:lnTo>
                  <a:lnTo>
                    <a:pt x="11303" y="11303"/>
                  </a:lnTo>
                  <a:lnTo>
                    <a:pt x="3022" y="23583"/>
                  </a:lnTo>
                  <a:lnTo>
                    <a:pt x="0" y="38608"/>
                  </a:lnTo>
                  <a:lnTo>
                    <a:pt x="0" y="346964"/>
                  </a:lnTo>
                  <a:lnTo>
                    <a:pt x="3022" y="362000"/>
                  </a:lnTo>
                  <a:lnTo>
                    <a:pt x="11303" y="374269"/>
                  </a:lnTo>
                  <a:lnTo>
                    <a:pt x="23571" y="382549"/>
                  </a:lnTo>
                  <a:lnTo>
                    <a:pt x="38608" y="385572"/>
                  </a:lnTo>
                  <a:lnTo>
                    <a:pt x="481469" y="385572"/>
                  </a:lnTo>
                  <a:lnTo>
                    <a:pt x="471424" y="391287"/>
                  </a:lnTo>
                  <a:lnTo>
                    <a:pt x="497611" y="432981"/>
                  </a:lnTo>
                  <a:lnTo>
                    <a:pt x="527291" y="472122"/>
                  </a:lnTo>
                  <a:lnTo>
                    <a:pt x="560260" y="508469"/>
                  </a:lnTo>
                  <a:lnTo>
                    <a:pt x="596315" y="541845"/>
                  </a:lnTo>
                  <a:lnTo>
                    <a:pt x="635254" y="572008"/>
                  </a:lnTo>
                  <a:lnTo>
                    <a:pt x="675855" y="598170"/>
                  </a:lnTo>
                  <a:lnTo>
                    <a:pt x="717842" y="620407"/>
                  </a:lnTo>
                  <a:lnTo>
                    <a:pt x="760958" y="638771"/>
                  </a:lnTo>
                  <a:lnTo>
                    <a:pt x="804976" y="653288"/>
                  </a:lnTo>
                  <a:lnTo>
                    <a:pt x="849680" y="664006"/>
                  </a:lnTo>
                  <a:lnTo>
                    <a:pt x="894803" y="670953"/>
                  </a:lnTo>
                  <a:lnTo>
                    <a:pt x="940142" y="674192"/>
                  </a:lnTo>
                  <a:lnTo>
                    <a:pt x="985443" y="673747"/>
                  </a:lnTo>
                  <a:lnTo>
                    <a:pt x="1030478" y="669671"/>
                  </a:lnTo>
                  <a:lnTo>
                    <a:pt x="1075016" y="661987"/>
                  </a:lnTo>
                  <a:lnTo>
                    <a:pt x="1118819" y="650760"/>
                  </a:lnTo>
                  <a:lnTo>
                    <a:pt x="1161656" y="636003"/>
                  </a:lnTo>
                  <a:lnTo>
                    <a:pt x="1203286" y="617778"/>
                  </a:lnTo>
                  <a:lnTo>
                    <a:pt x="1243495" y="596112"/>
                  </a:lnTo>
                  <a:lnTo>
                    <a:pt x="1282026" y="571042"/>
                  </a:lnTo>
                  <a:lnTo>
                    <a:pt x="1318653" y="542632"/>
                  </a:lnTo>
                  <a:lnTo>
                    <a:pt x="1353134" y="510895"/>
                  </a:lnTo>
                  <a:lnTo>
                    <a:pt x="1385265" y="475894"/>
                  </a:lnTo>
                  <a:lnTo>
                    <a:pt x="1414780" y="437642"/>
                  </a:lnTo>
                  <a:lnTo>
                    <a:pt x="1433830" y="44856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474707" y="4585715"/>
              <a:ext cx="966469" cy="386080"/>
            </a:xfrm>
            <a:custGeom>
              <a:avLst/>
              <a:gdLst/>
              <a:ahLst/>
              <a:cxnLst/>
              <a:rect l="l" t="t" r="r" b="b"/>
              <a:pathLst>
                <a:path w="966470" h="386079">
                  <a:moveTo>
                    <a:pt x="0" y="38607"/>
                  </a:moveTo>
                  <a:lnTo>
                    <a:pt x="3032" y="23574"/>
                  </a:lnTo>
                  <a:lnTo>
                    <a:pt x="11302" y="11302"/>
                  </a:lnTo>
                  <a:lnTo>
                    <a:pt x="23574" y="3032"/>
                  </a:lnTo>
                  <a:lnTo>
                    <a:pt x="38608" y="0"/>
                  </a:lnTo>
                  <a:lnTo>
                    <a:pt x="927608" y="0"/>
                  </a:lnTo>
                  <a:lnTo>
                    <a:pt x="942641" y="3032"/>
                  </a:lnTo>
                  <a:lnTo>
                    <a:pt x="954912" y="11302"/>
                  </a:lnTo>
                  <a:lnTo>
                    <a:pt x="963183" y="23574"/>
                  </a:lnTo>
                  <a:lnTo>
                    <a:pt x="966216" y="38607"/>
                  </a:lnTo>
                  <a:lnTo>
                    <a:pt x="966216" y="346963"/>
                  </a:lnTo>
                  <a:lnTo>
                    <a:pt x="963183" y="361997"/>
                  </a:lnTo>
                  <a:lnTo>
                    <a:pt x="954913" y="374268"/>
                  </a:lnTo>
                  <a:lnTo>
                    <a:pt x="942641" y="382539"/>
                  </a:lnTo>
                  <a:lnTo>
                    <a:pt x="927608" y="385571"/>
                  </a:lnTo>
                  <a:lnTo>
                    <a:pt x="38608" y="385571"/>
                  </a:lnTo>
                  <a:lnTo>
                    <a:pt x="23574" y="382539"/>
                  </a:lnTo>
                  <a:lnTo>
                    <a:pt x="11302" y="374268"/>
                  </a:lnTo>
                  <a:lnTo>
                    <a:pt x="3032" y="361997"/>
                  </a:lnTo>
                  <a:lnTo>
                    <a:pt x="0" y="346963"/>
                  </a:lnTo>
                  <a:lnTo>
                    <a:pt x="0" y="38607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9540240" y="4589145"/>
            <a:ext cx="848994" cy="3479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342900" marR="5080" indent="-342900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1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0593069" y="3683253"/>
            <a:ext cx="1219835" cy="1101090"/>
            <a:chOff x="10593069" y="3683253"/>
            <a:chExt cx="1219835" cy="1101090"/>
          </a:xfrm>
        </p:grpSpPr>
        <p:sp>
          <p:nvSpPr>
            <p:cNvPr id="60" name="object 60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996950" y="0"/>
                  </a:moveTo>
                  <a:lnTo>
                    <a:pt x="89661" y="0"/>
                  </a:lnTo>
                  <a:lnTo>
                    <a:pt x="54756" y="7044"/>
                  </a:lnTo>
                  <a:lnTo>
                    <a:pt x="26257" y="26257"/>
                  </a:lnTo>
                  <a:lnTo>
                    <a:pt x="7044" y="54756"/>
                  </a:lnTo>
                  <a:lnTo>
                    <a:pt x="0" y="89662"/>
                  </a:lnTo>
                  <a:lnTo>
                    <a:pt x="0" y="806450"/>
                  </a:lnTo>
                  <a:lnTo>
                    <a:pt x="7044" y="841355"/>
                  </a:lnTo>
                  <a:lnTo>
                    <a:pt x="26257" y="869854"/>
                  </a:lnTo>
                  <a:lnTo>
                    <a:pt x="54756" y="889067"/>
                  </a:lnTo>
                  <a:lnTo>
                    <a:pt x="89661" y="896112"/>
                  </a:lnTo>
                  <a:lnTo>
                    <a:pt x="996950" y="896112"/>
                  </a:lnTo>
                  <a:lnTo>
                    <a:pt x="1031855" y="889067"/>
                  </a:lnTo>
                  <a:lnTo>
                    <a:pt x="1060354" y="869854"/>
                  </a:lnTo>
                  <a:lnTo>
                    <a:pt x="1079567" y="841355"/>
                  </a:lnTo>
                  <a:lnTo>
                    <a:pt x="1086611" y="806450"/>
                  </a:lnTo>
                  <a:lnTo>
                    <a:pt x="1086611" y="89662"/>
                  </a:lnTo>
                  <a:lnTo>
                    <a:pt x="1079567" y="54756"/>
                  </a:lnTo>
                  <a:lnTo>
                    <a:pt x="1060354" y="26257"/>
                  </a:lnTo>
                  <a:lnTo>
                    <a:pt x="1031855" y="7044"/>
                  </a:lnTo>
                  <a:lnTo>
                    <a:pt x="996950" y="0"/>
                  </a:lnTo>
                  <a:close/>
                </a:path>
              </a:pathLst>
            </a:custGeom>
            <a:solidFill>
              <a:srgbClr val="FFFFF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0599419" y="3881627"/>
              <a:ext cx="1087120" cy="896619"/>
            </a:xfrm>
            <a:custGeom>
              <a:avLst/>
              <a:gdLst/>
              <a:ahLst/>
              <a:cxnLst/>
              <a:rect l="l" t="t" r="r" b="b"/>
              <a:pathLst>
                <a:path w="1087120" h="896620">
                  <a:moveTo>
                    <a:pt x="0" y="89662"/>
                  </a:moveTo>
                  <a:lnTo>
                    <a:pt x="7044" y="54756"/>
                  </a:lnTo>
                  <a:lnTo>
                    <a:pt x="26257" y="26257"/>
                  </a:lnTo>
                  <a:lnTo>
                    <a:pt x="54756" y="7044"/>
                  </a:lnTo>
                  <a:lnTo>
                    <a:pt x="89661" y="0"/>
                  </a:lnTo>
                  <a:lnTo>
                    <a:pt x="996950" y="0"/>
                  </a:lnTo>
                  <a:lnTo>
                    <a:pt x="1031855" y="7044"/>
                  </a:lnTo>
                  <a:lnTo>
                    <a:pt x="1060354" y="26257"/>
                  </a:lnTo>
                  <a:lnTo>
                    <a:pt x="1079567" y="54756"/>
                  </a:lnTo>
                  <a:lnTo>
                    <a:pt x="1086611" y="89662"/>
                  </a:lnTo>
                  <a:lnTo>
                    <a:pt x="1086611" y="806450"/>
                  </a:lnTo>
                  <a:lnTo>
                    <a:pt x="1079567" y="841355"/>
                  </a:lnTo>
                  <a:lnTo>
                    <a:pt x="1060354" y="869854"/>
                  </a:lnTo>
                  <a:lnTo>
                    <a:pt x="1031855" y="889067"/>
                  </a:lnTo>
                  <a:lnTo>
                    <a:pt x="996950" y="896112"/>
                  </a:lnTo>
                  <a:lnTo>
                    <a:pt x="89661" y="896112"/>
                  </a:lnTo>
                  <a:lnTo>
                    <a:pt x="54756" y="889067"/>
                  </a:lnTo>
                  <a:lnTo>
                    <a:pt x="26257" y="869854"/>
                  </a:lnTo>
                  <a:lnTo>
                    <a:pt x="7044" y="841355"/>
                  </a:lnTo>
                  <a:lnTo>
                    <a:pt x="0" y="806450"/>
                  </a:lnTo>
                  <a:lnTo>
                    <a:pt x="0" y="89662"/>
                  </a:lnTo>
                  <a:close/>
                </a:path>
              </a:pathLst>
            </a:custGeom>
            <a:ln w="12700">
              <a:solidFill>
                <a:srgbClr val="5B9B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927862" y="0"/>
                  </a:moveTo>
                  <a:lnTo>
                    <a:pt x="38354" y="0"/>
                  </a:lnTo>
                  <a:lnTo>
                    <a:pt x="23413" y="3010"/>
                  </a:lnTo>
                  <a:lnTo>
                    <a:pt x="11223" y="11223"/>
                  </a:lnTo>
                  <a:lnTo>
                    <a:pt x="3010" y="23413"/>
                  </a:lnTo>
                  <a:lnTo>
                    <a:pt x="0" y="38354"/>
                  </a:lnTo>
                  <a:lnTo>
                    <a:pt x="0" y="345694"/>
                  </a:lnTo>
                  <a:lnTo>
                    <a:pt x="3010" y="360634"/>
                  </a:lnTo>
                  <a:lnTo>
                    <a:pt x="11223" y="372824"/>
                  </a:lnTo>
                  <a:lnTo>
                    <a:pt x="23413" y="381037"/>
                  </a:lnTo>
                  <a:lnTo>
                    <a:pt x="38354" y="384048"/>
                  </a:lnTo>
                  <a:lnTo>
                    <a:pt x="927862" y="384048"/>
                  </a:lnTo>
                  <a:lnTo>
                    <a:pt x="942802" y="381037"/>
                  </a:lnTo>
                  <a:lnTo>
                    <a:pt x="954992" y="372824"/>
                  </a:lnTo>
                  <a:lnTo>
                    <a:pt x="963205" y="360634"/>
                  </a:lnTo>
                  <a:lnTo>
                    <a:pt x="966216" y="345694"/>
                  </a:lnTo>
                  <a:lnTo>
                    <a:pt x="966216" y="38354"/>
                  </a:lnTo>
                  <a:lnTo>
                    <a:pt x="963205" y="23413"/>
                  </a:lnTo>
                  <a:lnTo>
                    <a:pt x="954992" y="11223"/>
                  </a:lnTo>
                  <a:lnTo>
                    <a:pt x="942802" y="3010"/>
                  </a:lnTo>
                  <a:lnTo>
                    <a:pt x="927862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0840211" y="3689603"/>
              <a:ext cx="966469" cy="384175"/>
            </a:xfrm>
            <a:custGeom>
              <a:avLst/>
              <a:gdLst/>
              <a:ahLst/>
              <a:cxnLst/>
              <a:rect l="l" t="t" r="r" b="b"/>
              <a:pathLst>
                <a:path w="966470" h="384175">
                  <a:moveTo>
                    <a:pt x="0" y="38354"/>
                  </a:moveTo>
                  <a:lnTo>
                    <a:pt x="3010" y="23413"/>
                  </a:lnTo>
                  <a:lnTo>
                    <a:pt x="11223" y="11223"/>
                  </a:lnTo>
                  <a:lnTo>
                    <a:pt x="23413" y="3010"/>
                  </a:lnTo>
                  <a:lnTo>
                    <a:pt x="38354" y="0"/>
                  </a:lnTo>
                  <a:lnTo>
                    <a:pt x="927862" y="0"/>
                  </a:lnTo>
                  <a:lnTo>
                    <a:pt x="942802" y="3010"/>
                  </a:lnTo>
                  <a:lnTo>
                    <a:pt x="954992" y="11223"/>
                  </a:lnTo>
                  <a:lnTo>
                    <a:pt x="963205" y="23413"/>
                  </a:lnTo>
                  <a:lnTo>
                    <a:pt x="966216" y="38354"/>
                  </a:lnTo>
                  <a:lnTo>
                    <a:pt x="966216" y="345694"/>
                  </a:lnTo>
                  <a:lnTo>
                    <a:pt x="963205" y="360634"/>
                  </a:lnTo>
                  <a:lnTo>
                    <a:pt x="954992" y="372824"/>
                  </a:lnTo>
                  <a:lnTo>
                    <a:pt x="942802" y="381037"/>
                  </a:lnTo>
                  <a:lnTo>
                    <a:pt x="927862" y="384048"/>
                  </a:lnTo>
                  <a:lnTo>
                    <a:pt x="38354" y="384048"/>
                  </a:lnTo>
                  <a:lnTo>
                    <a:pt x="23413" y="381037"/>
                  </a:lnTo>
                  <a:lnTo>
                    <a:pt x="11223" y="372824"/>
                  </a:lnTo>
                  <a:lnTo>
                    <a:pt x="3010" y="360634"/>
                  </a:lnTo>
                  <a:lnTo>
                    <a:pt x="0" y="345694"/>
                  </a:lnTo>
                  <a:lnTo>
                    <a:pt x="0" y="3835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0639679" y="3692397"/>
            <a:ext cx="1123950" cy="84518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488315" marR="5080" indent="-230504">
              <a:lnSpc>
                <a:spcPts val="1210"/>
              </a:lnSpc>
              <a:spcBef>
                <a:spcPts val="235"/>
              </a:spcBef>
            </a:pP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1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Calibri"/>
                <a:cs typeface="Calibri"/>
              </a:rPr>
              <a:t>CSV </a:t>
            </a:r>
            <a:r>
              <a:rPr sz="1100" spc="-2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"/>
                <a:cs typeface="Calibri"/>
              </a:rPr>
              <a:t>format</a:t>
            </a:r>
            <a:endParaRPr sz="1100">
              <a:latin typeface="Calibri"/>
              <a:cs typeface="Calibri"/>
            </a:endParaRPr>
          </a:p>
          <a:p>
            <a:pPr marL="57785" marR="143510" indent="-58419">
              <a:lnSpc>
                <a:spcPct val="91600"/>
              </a:lnSpc>
              <a:spcBef>
                <a:spcPts val="600"/>
              </a:spcBef>
              <a:buSzPct val="90000"/>
              <a:buChar char="•"/>
              <a:tabLst>
                <a:tab pos="64135" algn="l"/>
              </a:tabLst>
            </a:pPr>
            <a:r>
              <a:rPr sz="1000" spc="-5" dirty="0">
                <a:latin typeface="Calibri"/>
                <a:cs typeface="Calibri"/>
              </a:rPr>
              <a:t>Convert 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Dataframe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to</a:t>
            </a:r>
            <a:r>
              <a:rPr sz="1000" spc="-30" dirty="0">
                <a:latin typeface="Calibri"/>
                <a:cs typeface="Calibri"/>
              </a:rPr>
              <a:t> </a:t>
            </a:r>
            <a:r>
              <a:rPr sz="1000" spc="-10" dirty="0">
                <a:latin typeface="Calibri"/>
                <a:cs typeface="Calibri"/>
              </a:rPr>
              <a:t>CSV </a:t>
            </a:r>
            <a:r>
              <a:rPr sz="1000" spc="-2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for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next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phase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4650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398"/>
            <a:ext cx="585660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20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765" dirty="0"/>
              <a:t>–</a:t>
            </a:r>
            <a:r>
              <a:rPr spc="120" dirty="0"/>
              <a:t> </a:t>
            </a:r>
            <a:r>
              <a:rPr spc="-260" dirty="0"/>
              <a:t>SpaceX</a:t>
            </a:r>
            <a:r>
              <a:rPr spc="145" dirty="0"/>
              <a:t> </a:t>
            </a:r>
            <a:r>
              <a:rPr spc="-245" dirty="0"/>
              <a:t>API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62913" y="1088136"/>
            <a:ext cx="9548495" cy="1472565"/>
            <a:chOff x="962913" y="1088136"/>
            <a:chExt cx="954849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1884680" y="0"/>
                  </a:moveTo>
                  <a:lnTo>
                    <a:pt x="98044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4" y="588263"/>
                  </a:lnTo>
                  <a:lnTo>
                    <a:pt x="1884680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8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9263" y="1530095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5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4" y="0"/>
                  </a:lnTo>
                  <a:lnTo>
                    <a:pt x="1884680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80" y="588263"/>
                  </a:lnTo>
                  <a:lnTo>
                    <a:pt x="98044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82751" y="1650873"/>
            <a:ext cx="17545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0" marR="5080" indent="-68008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API Request and read response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into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DF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44698" y="1523746"/>
            <a:ext cx="1995805" cy="601345"/>
            <a:chOff x="3044698" y="1523746"/>
            <a:chExt cx="1995805" cy="601345"/>
          </a:xfrm>
        </p:grpSpPr>
        <p:sp>
          <p:nvSpPr>
            <p:cNvPr id="10" name="object 10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51048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357498" y="1720723"/>
            <a:ext cx="13716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Declare global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variables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126482" y="1523746"/>
            <a:ext cx="1997075" cy="601345"/>
            <a:chOff x="5126482" y="1523746"/>
            <a:chExt cx="1997075" cy="601345"/>
          </a:xfrm>
        </p:grpSpPr>
        <p:sp>
          <p:nvSpPr>
            <p:cNvPr id="14" name="object 14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1886203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6203" y="588263"/>
                  </a:lnTo>
                  <a:lnTo>
                    <a:pt x="1924347" y="580552"/>
                  </a:lnTo>
                  <a:lnTo>
                    <a:pt x="1955514" y="559530"/>
                  </a:lnTo>
                  <a:lnTo>
                    <a:pt x="1976536" y="528363"/>
                  </a:lnTo>
                  <a:lnTo>
                    <a:pt x="1984247" y="490219"/>
                  </a:lnTo>
                  <a:lnTo>
                    <a:pt x="1984247" y="98043"/>
                  </a:lnTo>
                  <a:lnTo>
                    <a:pt x="1976536" y="59900"/>
                  </a:lnTo>
                  <a:lnTo>
                    <a:pt x="1955514" y="28733"/>
                  </a:lnTo>
                  <a:lnTo>
                    <a:pt x="1924347" y="7711"/>
                  </a:lnTo>
                  <a:lnTo>
                    <a:pt x="188620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2832" y="1530096"/>
              <a:ext cx="1984375" cy="588645"/>
            </a:xfrm>
            <a:custGeom>
              <a:avLst/>
              <a:gdLst/>
              <a:ahLst/>
              <a:cxnLst/>
              <a:rect l="l" t="t" r="r" b="b"/>
              <a:pathLst>
                <a:path w="1984375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6203" y="0"/>
                  </a:lnTo>
                  <a:lnTo>
                    <a:pt x="1924347" y="7711"/>
                  </a:lnTo>
                  <a:lnTo>
                    <a:pt x="1955514" y="28733"/>
                  </a:lnTo>
                  <a:lnTo>
                    <a:pt x="1976536" y="59900"/>
                  </a:lnTo>
                  <a:lnTo>
                    <a:pt x="1984247" y="98043"/>
                  </a:lnTo>
                  <a:lnTo>
                    <a:pt x="1984247" y="490219"/>
                  </a:lnTo>
                  <a:lnTo>
                    <a:pt x="1976536" y="528363"/>
                  </a:lnTo>
                  <a:lnTo>
                    <a:pt x="1955514" y="559530"/>
                  </a:lnTo>
                  <a:lnTo>
                    <a:pt x="1924347" y="580552"/>
                  </a:lnTo>
                  <a:lnTo>
                    <a:pt x="1886203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292090" y="1650873"/>
            <a:ext cx="166560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Call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functions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calls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populate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vars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209790" y="1523746"/>
            <a:ext cx="1995805" cy="601345"/>
            <a:chOff x="7209790" y="1523746"/>
            <a:chExt cx="1995805" cy="601345"/>
          </a:xfrm>
        </p:grpSpPr>
        <p:sp>
          <p:nvSpPr>
            <p:cNvPr id="18" name="object 18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216140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328661" y="1720723"/>
            <a:ext cx="17570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using dictionary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9291573" y="1523746"/>
            <a:ext cx="1995805" cy="601345"/>
            <a:chOff x="9291573" y="1523746"/>
            <a:chExt cx="1995805" cy="601345"/>
          </a:xfrm>
        </p:grpSpPr>
        <p:sp>
          <p:nvSpPr>
            <p:cNvPr id="22" name="object 22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1884679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884679" y="588263"/>
                  </a:lnTo>
                  <a:lnTo>
                    <a:pt x="1922823" y="580552"/>
                  </a:lnTo>
                  <a:lnTo>
                    <a:pt x="1953990" y="559530"/>
                  </a:lnTo>
                  <a:lnTo>
                    <a:pt x="1975012" y="528363"/>
                  </a:lnTo>
                  <a:lnTo>
                    <a:pt x="1982724" y="490219"/>
                  </a:lnTo>
                  <a:lnTo>
                    <a:pt x="1982724" y="98043"/>
                  </a:lnTo>
                  <a:lnTo>
                    <a:pt x="1975012" y="59900"/>
                  </a:lnTo>
                  <a:lnTo>
                    <a:pt x="1953990" y="28733"/>
                  </a:lnTo>
                  <a:lnTo>
                    <a:pt x="1922823" y="7711"/>
                  </a:lnTo>
                  <a:lnTo>
                    <a:pt x="188467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97923" y="1530096"/>
              <a:ext cx="1983105" cy="588645"/>
            </a:xfrm>
            <a:custGeom>
              <a:avLst/>
              <a:gdLst/>
              <a:ahLst/>
              <a:cxnLst/>
              <a:rect l="l" t="t" r="r" b="b"/>
              <a:pathLst>
                <a:path w="1983104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884679" y="0"/>
                  </a:lnTo>
                  <a:lnTo>
                    <a:pt x="1922823" y="7711"/>
                  </a:lnTo>
                  <a:lnTo>
                    <a:pt x="1953990" y="28733"/>
                  </a:lnTo>
                  <a:lnTo>
                    <a:pt x="1975012" y="59900"/>
                  </a:lnTo>
                  <a:lnTo>
                    <a:pt x="1982724" y="98043"/>
                  </a:lnTo>
                  <a:lnTo>
                    <a:pt x="1982724" y="490219"/>
                  </a:lnTo>
                  <a:lnTo>
                    <a:pt x="1975012" y="528363"/>
                  </a:lnTo>
                  <a:lnTo>
                    <a:pt x="1953990" y="559530"/>
                  </a:lnTo>
                  <a:lnTo>
                    <a:pt x="1922823" y="580552"/>
                  </a:lnTo>
                  <a:lnTo>
                    <a:pt x="1884679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9369932" y="1650873"/>
            <a:ext cx="184150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2730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Dict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Falcon9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launches,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covert</a:t>
            </a:r>
            <a:r>
              <a:rPr sz="1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CSV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2776" y="3945635"/>
            <a:ext cx="3840479" cy="2862580"/>
          </a:xfrm>
          <a:custGeom>
            <a:avLst/>
            <a:gdLst/>
            <a:ahLst/>
            <a:cxnLst/>
            <a:rect l="l" t="t" r="r" b="b"/>
            <a:pathLst>
              <a:path w="3840479" h="2862579">
                <a:moveTo>
                  <a:pt x="3840479" y="0"/>
                </a:moveTo>
                <a:lnTo>
                  <a:pt x="0" y="0"/>
                </a:lnTo>
                <a:lnTo>
                  <a:pt x="0" y="2862072"/>
                </a:lnTo>
                <a:lnTo>
                  <a:pt x="3840479" y="2862072"/>
                </a:lnTo>
                <a:lnTo>
                  <a:pt x="38404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12776" y="3945635"/>
            <a:ext cx="3840479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319405" marR="238125" indent="-228600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7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Declare </a:t>
            </a:r>
            <a:r>
              <a:rPr sz="1200" dirty="0">
                <a:latin typeface="Calibri"/>
                <a:cs typeface="Calibri"/>
              </a:rPr>
              <a:t>global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variable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lists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that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will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store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 returned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by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helper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functions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additional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API </a:t>
            </a:r>
            <a:r>
              <a:rPr sz="1200" spc="-5" dirty="0">
                <a:latin typeface="Calibri"/>
                <a:cs typeface="Calibri"/>
              </a:rPr>
              <a:t>calls </a:t>
            </a:r>
            <a:r>
              <a:rPr sz="1200" spc="-254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get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relevant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46220" y="2299716"/>
            <a:ext cx="4819015" cy="1201420"/>
          </a:xfrm>
          <a:prstGeom prst="rect">
            <a:avLst/>
          </a:prstGeom>
          <a:solidFill>
            <a:srgbClr val="FFFFFF"/>
          </a:solidFill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4975" marR="328930" indent="-342900">
              <a:lnSpc>
                <a:spcPct val="100000"/>
              </a:lnSpc>
              <a:spcBef>
                <a:spcPts val="295"/>
              </a:spcBef>
              <a:buAutoNum type="arabicPeriod" startAt="3"/>
              <a:tabLst>
                <a:tab pos="434340" algn="l"/>
                <a:tab pos="434975" algn="l"/>
              </a:tabLst>
            </a:pPr>
            <a:r>
              <a:rPr sz="1200" spc="-5" dirty="0">
                <a:latin typeface="Calibri"/>
                <a:cs typeface="Calibri"/>
              </a:rPr>
              <a:t>Call </a:t>
            </a:r>
            <a:r>
              <a:rPr sz="1200" dirty="0">
                <a:latin typeface="Calibri"/>
                <a:cs typeface="Calibri"/>
              </a:rPr>
              <a:t>helper functions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10" dirty="0">
                <a:latin typeface="Calibri"/>
                <a:cs typeface="Calibri"/>
              </a:rPr>
              <a:t>get </a:t>
            </a:r>
            <a:r>
              <a:rPr sz="1200" spc="-5" dirty="0">
                <a:latin typeface="Calibri"/>
                <a:cs typeface="Calibri"/>
              </a:rPr>
              <a:t>relevant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spc="-5" dirty="0">
                <a:latin typeface="Calibri"/>
                <a:cs typeface="Calibri"/>
              </a:rPr>
              <a:t>where columns </a:t>
            </a:r>
            <a:r>
              <a:rPr sz="1200" spc="-10" dirty="0">
                <a:latin typeface="Calibri"/>
                <a:cs typeface="Calibri"/>
              </a:rPr>
              <a:t>have </a:t>
            </a:r>
            <a:r>
              <a:rPr sz="1200" dirty="0">
                <a:latin typeface="Calibri"/>
                <a:cs typeface="Calibri"/>
              </a:rPr>
              <a:t>IDs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(e.g., </a:t>
            </a:r>
            <a:r>
              <a:rPr sz="1200" spc="-15" dirty="0">
                <a:latin typeface="Calibri"/>
                <a:cs typeface="Calibri"/>
              </a:rPr>
              <a:t>rocket</a:t>
            </a:r>
            <a:r>
              <a:rPr sz="1200" spc="2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</a:t>
            </a:r>
            <a:r>
              <a:rPr sz="1200" spc="-5" dirty="0">
                <a:latin typeface="Calibri"/>
                <a:cs typeface="Calibri"/>
              </a:rPr>
              <a:t> identification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getBoosterVersion(data)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getLaunchSite(data)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getPayloadData(data)</a:t>
            </a:r>
            <a:endParaRPr sz="1200">
              <a:latin typeface="Calibri"/>
              <a:cs typeface="Calibri"/>
            </a:endParaRPr>
          </a:p>
          <a:p>
            <a:pPr marL="89217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10" dirty="0">
                <a:latin typeface="Calibri"/>
                <a:cs typeface="Calibri"/>
              </a:rPr>
              <a:t>getCoreData(data)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040123" y="3558540"/>
            <a:ext cx="4819015" cy="3046730"/>
          </a:xfrm>
          <a:custGeom>
            <a:avLst/>
            <a:gdLst/>
            <a:ahLst/>
            <a:cxnLst/>
            <a:rect l="l" t="t" r="r" b="b"/>
            <a:pathLst>
              <a:path w="4819015" h="3046729">
                <a:moveTo>
                  <a:pt x="4818887" y="0"/>
                </a:moveTo>
                <a:lnTo>
                  <a:pt x="0" y="0"/>
                </a:lnTo>
                <a:lnTo>
                  <a:pt x="0" y="3046476"/>
                </a:lnTo>
                <a:lnTo>
                  <a:pt x="4818887" y="3046476"/>
                </a:lnTo>
                <a:lnTo>
                  <a:pt x="48188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40123" y="3558540"/>
            <a:ext cx="481901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5609" marR="430530" indent="-342900">
              <a:lnSpc>
                <a:spcPct val="100000"/>
              </a:lnSpc>
              <a:spcBef>
                <a:spcPts val="295"/>
              </a:spcBef>
              <a:tabLst>
                <a:tab pos="434975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5" dirty="0">
                <a:latin typeface="Calibri"/>
                <a:cs typeface="Calibri"/>
              </a:rPr>
              <a:t>Construct dataset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5" dirty="0">
                <a:latin typeface="Calibri"/>
                <a:cs typeface="Calibri"/>
              </a:rPr>
              <a:t>received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&amp; </a:t>
            </a:r>
            <a:r>
              <a:rPr sz="1200" spc="-5" dirty="0">
                <a:latin typeface="Calibri"/>
                <a:cs typeface="Calibri"/>
              </a:rPr>
              <a:t>combine columns into </a:t>
            </a:r>
            <a:r>
              <a:rPr sz="1200" dirty="0">
                <a:latin typeface="Calibri"/>
                <a:cs typeface="Calibri"/>
              </a:rPr>
              <a:t>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dictionary: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3608" y="4020311"/>
            <a:ext cx="3840480" cy="2433828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112776" y="2302764"/>
            <a:ext cx="3870960" cy="1569720"/>
          </a:xfrm>
          <a:custGeom>
            <a:avLst/>
            <a:gdLst/>
            <a:ahLst/>
            <a:cxnLst/>
            <a:rect l="l" t="t" r="r" b="b"/>
            <a:pathLst>
              <a:path w="3870960" h="1569720">
                <a:moveTo>
                  <a:pt x="3870960" y="0"/>
                </a:moveTo>
                <a:lnTo>
                  <a:pt x="0" y="0"/>
                </a:lnTo>
                <a:lnTo>
                  <a:pt x="0" y="1569720"/>
                </a:lnTo>
                <a:lnTo>
                  <a:pt x="3870960" y="156972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2776" y="2302764"/>
            <a:ext cx="3870960" cy="156972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705" marR="109855" indent="-342900">
              <a:lnSpc>
                <a:spcPct val="100000"/>
              </a:lnSpc>
              <a:spcBef>
                <a:spcPts val="295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request, normalize </a:t>
            </a:r>
            <a:r>
              <a:rPr sz="1200" spc="-10" dirty="0">
                <a:latin typeface="Calibri"/>
                <a:cs typeface="Calibri"/>
              </a:rPr>
              <a:t>data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5" dirty="0">
                <a:latin typeface="Calibri"/>
                <a:cs typeface="Calibri"/>
              </a:rPr>
              <a:t>read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5" dirty="0">
                <a:latin typeface="Calibri"/>
                <a:cs typeface="Calibri"/>
              </a:rPr>
              <a:t>to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8507" y="4413503"/>
            <a:ext cx="1306068" cy="238048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563880" y="2304288"/>
            <a:ext cx="11544300" cy="2862580"/>
            <a:chOff x="563880" y="2304288"/>
            <a:chExt cx="11544300" cy="2862580"/>
          </a:xfrm>
        </p:grpSpPr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880" y="2743200"/>
              <a:ext cx="3369564" cy="56845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692" y="3410712"/>
              <a:ext cx="2898647" cy="38404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936736" y="2304288"/>
              <a:ext cx="3171825" cy="2862580"/>
            </a:xfrm>
            <a:custGeom>
              <a:avLst/>
              <a:gdLst/>
              <a:ahLst/>
              <a:cxnLst/>
              <a:rect l="l" t="t" r="r" b="b"/>
              <a:pathLst>
                <a:path w="3171825" h="2862579">
                  <a:moveTo>
                    <a:pt x="3171444" y="0"/>
                  </a:moveTo>
                  <a:lnTo>
                    <a:pt x="0" y="0"/>
                  </a:lnTo>
                  <a:lnTo>
                    <a:pt x="0" y="2862072"/>
                  </a:lnTo>
                  <a:lnTo>
                    <a:pt x="3171444" y="286207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36735" y="2304288"/>
            <a:ext cx="3171825" cy="2862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5609" marR="262255" indent="-342900">
              <a:lnSpc>
                <a:spcPct val="100000"/>
              </a:lnSpc>
              <a:spcBef>
                <a:spcPts val="290"/>
              </a:spcBef>
              <a:tabLst>
                <a:tab pos="435609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Dataframe from </a:t>
            </a:r>
            <a:r>
              <a:rPr sz="1200" dirty="0">
                <a:latin typeface="Calibri"/>
                <a:cs typeface="Calibri"/>
              </a:rPr>
              <a:t>dictionary and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filter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5" dirty="0">
                <a:latin typeface="Calibri"/>
                <a:cs typeface="Calibri"/>
              </a:rPr>
              <a:t> keep</a:t>
            </a:r>
            <a:r>
              <a:rPr sz="1200" dirty="0">
                <a:latin typeface="Calibri"/>
                <a:cs typeface="Calibri"/>
              </a:rPr>
              <a:t> only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0" dirty="0">
                <a:latin typeface="Calibri"/>
                <a:cs typeface="Calibri"/>
              </a:rPr>
              <a:t> Falcon9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005316" y="2822448"/>
            <a:ext cx="3065145" cy="1591310"/>
            <a:chOff x="9005316" y="2822448"/>
            <a:chExt cx="3065145" cy="1591310"/>
          </a:xfrm>
        </p:grpSpPr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5316" y="2822448"/>
              <a:ext cx="2612135" cy="4541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06840" y="3534156"/>
              <a:ext cx="3063240" cy="40233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05316" y="4087368"/>
              <a:ext cx="3064764" cy="326136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1369" y="570052"/>
            <a:ext cx="525399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14" dirty="0"/>
              <a:t>Data</a:t>
            </a:r>
            <a:r>
              <a:rPr spc="114" dirty="0"/>
              <a:t> </a:t>
            </a:r>
            <a:r>
              <a:rPr spc="-80" dirty="0"/>
              <a:t>Collection</a:t>
            </a:r>
            <a:r>
              <a:rPr spc="125" dirty="0"/>
              <a:t> </a:t>
            </a:r>
            <a:r>
              <a:rPr spc="-5" dirty="0"/>
              <a:t>-</a:t>
            </a:r>
            <a:r>
              <a:rPr spc="125" dirty="0"/>
              <a:t> </a:t>
            </a:r>
            <a:r>
              <a:rPr spc="-125" dirty="0"/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512" y="3395728"/>
            <a:ext cx="351155" cy="321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0"/>
              </a:lnSpc>
              <a:tabLst>
                <a:tab pos="227965" algn="l"/>
              </a:tabLst>
            </a:pPr>
            <a:r>
              <a:rPr sz="2200" spc="-5" dirty="0">
                <a:solidFill>
                  <a:srgbClr val="292929"/>
                </a:solidFill>
                <a:latin typeface="Arial MT"/>
                <a:cs typeface="Arial MT"/>
              </a:rPr>
              <a:t>•	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endParaRPr sz="22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61389" y="1088136"/>
            <a:ext cx="9549765" cy="1472565"/>
            <a:chOff x="961389" y="1088136"/>
            <a:chExt cx="9549765" cy="1472565"/>
          </a:xfrm>
        </p:grpSpPr>
        <p:sp>
          <p:nvSpPr>
            <p:cNvPr id="5" name="object 5"/>
            <p:cNvSpPr/>
            <p:nvPr/>
          </p:nvSpPr>
          <p:spPr>
            <a:xfrm>
              <a:off x="1738883" y="1088136"/>
              <a:ext cx="8772525" cy="1472565"/>
            </a:xfrm>
            <a:custGeom>
              <a:avLst/>
              <a:gdLst/>
              <a:ahLst/>
              <a:cxnLst/>
              <a:rect l="l" t="t" r="r" b="b"/>
              <a:pathLst>
                <a:path w="8772525" h="1472564">
                  <a:moveTo>
                    <a:pt x="8036052" y="0"/>
                  </a:moveTo>
                  <a:lnTo>
                    <a:pt x="8036052" y="368046"/>
                  </a:lnTo>
                  <a:lnTo>
                    <a:pt x="0" y="368046"/>
                  </a:lnTo>
                  <a:lnTo>
                    <a:pt x="0" y="1104138"/>
                  </a:lnTo>
                  <a:lnTo>
                    <a:pt x="8036052" y="1104138"/>
                  </a:lnTo>
                  <a:lnTo>
                    <a:pt x="8036052" y="1472184"/>
                  </a:lnTo>
                  <a:lnTo>
                    <a:pt x="8772144" y="736091"/>
                  </a:lnTo>
                  <a:lnTo>
                    <a:pt x="8036052" y="0"/>
                  </a:lnTo>
                  <a:close/>
                </a:path>
              </a:pathLst>
            </a:custGeom>
            <a:solidFill>
              <a:srgbClr val="CFD4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878" y="7711"/>
                  </a:lnTo>
                  <a:lnTo>
                    <a:pt x="28714" y="28733"/>
                  </a:lnTo>
                  <a:lnTo>
                    <a:pt x="7704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04" y="528363"/>
                  </a:lnTo>
                  <a:lnTo>
                    <a:pt x="28714" y="559530"/>
                  </a:lnTo>
                  <a:lnTo>
                    <a:pt x="59878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7739" y="1530095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04" y="59900"/>
                  </a:lnTo>
                  <a:lnTo>
                    <a:pt x="28714" y="28733"/>
                  </a:lnTo>
                  <a:lnTo>
                    <a:pt x="59878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878" y="580552"/>
                  </a:lnTo>
                  <a:lnTo>
                    <a:pt x="28714" y="559530"/>
                  </a:lnTo>
                  <a:lnTo>
                    <a:pt x="7704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171143" y="1650873"/>
            <a:ext cx="12426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7475" marR="5080" indent="-10541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1. Perform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HTTP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GET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request HTML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694177" y="1523746"/>
            <a:ext cx="1663700" cy="601345"/>
            <a:chOff x="2694177" y="1523746"/>
            <a:chExt cx="1663700" cy="601345"/>
          </a:xfrm>
        </p:grpSpPr>
        <p:sp>
          <p:nvSpPr>
            <p:cNvPr id="10" name="object 10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00527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90520" y="1650873"/>
            <a:ext cx="12680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72440" marR="5080" indent="-46037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2. Create Beautiful Soap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26965" y="1523746"/>
            <a:ext cx="1663700" cy="601345"/>
            <a:chOff x="4426965" y="1523746"/>
            <a:chExt cx="1663700" cy="601345"/>
          </a:xfrm>
        </p:grpSpPr>
        <p:sp>
          <p:nvSpPr>
            <p:cNvPr id="14" name="object 14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33315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11370" y="1650873"/>
            <a:ext cx="129349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3.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 </a:t>
            </a:r>
            <a:r>
              <a:rPr sz="1000" spc="-2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header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59753" y="1523746"/>
            <a:ext cx="1663700" cy="601345"/>
            <a:chOff x="6159753" y="1523746"/>
            <a:chExt cx="1663700" cy="601345"/>
          </a:xfrm>
        </p:grpSpPr>
        <p:sp>
          <p:nvSpPr>
            <p:cNvPr id="18" name="object 18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66103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257925" y="1581149"/>
            <a:ext cx="1466850" cy="45656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80645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4. Create Dictionary with 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keys</a:t>
            </a:r>
            <a:r>
              <a:rPr sz="1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extracted</a:t>
            </a:r>
            <a:r>
              <a:rPr sz="1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endParaRPr sz="1000">
              <a:latin typeface="Calibri"/>
              <a:cs typeface="Calibri"/>
            </a:endParaRPr>
          </a:p>
          <a:p>
            <a:pPr marL="563880">
              <a:lnSpc>
                <a:spcPts val="1075"/>
              </a:lnSpc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892542" y="1523746"/>
            <a:ext cx="1663700" cy="601345"/>
            <a:chOff x="7892542" y="1523746"/>
            <a:chExt cx="1663700" cy="601345"/>
          </a:xfrm>
        </p:grpSpPr>
        <p:sp>
          <p:nvSpPr>
            <p:cNvPr id="22" name="object 22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3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3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1" y="490219"/>
                  </a:lnTo>
                  <a:lnTo>
                    <a:pt x="1650491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98892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3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1" y="98043"/>
                  </a:lnTo>
                  <a:lnTo>
                    <a:pt x="1650491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3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974330" y="1650873"/>
            <a:ext cx="1499235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0800" marR="5080" indent="-3810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5. </a:t>
            </a:r>
            <a:r>
              <a:rPr sz="1000" spc="-10" dirty="0">
                <a:solidFill>
                  <a:srgbClr val="FFFFFF"/>
                </a:solidFill>
                <a:latin typeface="Calibri"/>
                <a:cs typeface="Calibri"/>
              </a:rPr>
              <a:t>Call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helper functions to fill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dict with</a:t>
            </a:r>
            <a:r>
              <a:rPr sz="1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1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endParaRPr sz="10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625330" y="1523746"/>
            <a:ext cx="1663700" cy="601345"/>
            <a:chOff x="9625330" y="1523746"/>
            <a:chExt cx="1663700" cy="601345"/>
          </a:xfrm>
        </p:grpSpPr>
        <p:sp>
          <p:nvSpPr>
            <p:cNvPr id="26" name="object 26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1552448" y="0"/>
                  </a:moveTo>
                  <a:lnTo>
                    <a:pt x="98044" y="0"/>
                  </a:lnTo>
                  <a:lnTo>
                    <a:pt x="59900" y="7711"/>
                  </a:lnTo>
                  <a:lnTo>
                    <a:pt x="28733" y="28733"/>
                  </a:lnTo>
                  <a:lnTo>
                    <a:pt x="7711" y="59900"/>
                  </a:lnTo>
                  <a:lnTo>
                    <a:pt x="0" y="98043"/>
                  </a:lnTo>
                  <a:lnTo>
                    <a:pt x="0" y="490219"/>
                  </a:lnTo>
                  <a:lnTo>
                    <a:pt x="7711" y="528363"/>
                  </a:lnTo>
                  <a:lnTo>
                    <a:pt x="28733" y="559530"/>
                  </a:lnTo>
                  <a:lnTo>
                    <a:pt x="59900" y="580552"/>
                  </a:lnTo>
                  <a:lnTo>
                    <a:pt x="98044" y="588263"/>
                  </a:lnTo>
                  <a:lnTo>
                    <a:pt x="1552448" y="588263"/>
                  </a:lnTo>
                  <a:lnTo>
                    <a:pt x="1590591" y="580552"/>
                  </a:lnTo>
                  <a:lnTo>
                    <a:pt x="1621758" y="559530"/>
                  </a:lnTo>
                  <a:lnTo>
                    <a:pt x="1642780" y="528363"/>
                  </a:lnTo>
                  <a:lnTo>
                    <a:pt x="1650492" y="490219"/>
                  </a:lnTo>
                  <a:lnTo>
                    <a:pt x="1650492" y="98043"/>
                  </a:lnTo>
                  <a:lnTo>
                    <a:pt x="1642780" y="59900"/>
                  </a:lnTo>
                  <a:lnTo>
                    <a:pt x="1621758" y="28733"/>
                  </a:lnTo>
                  <a:lnTo>
                    <a:pt x="1590591" y="7711"/>
                  </a:lnTo>
                  <a:lnTo>
                    <a:pt x="1552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631680" y="1530096"/>
              <a:ext cx="1651000" cy="588645"/>
            </a:xfrm>
            <a:custGeom>
              <a:avLst/>
              <a:gdLst/>
              <a:ahLst/>
              <a:cxnLst/>
              <a:rect l="l" t="t" r="r" b="b"/>
              <a:pathLst>
                <a:path w="1651000" h="588644">
                  <a:moveTo>
                    <a:pt x="0" y="98043"/>
                  </a:moveTo>
                  <a:lnTo>
                    <a:pt x="7711" y="59900"/>
                  </a:lnTo>
                  <a:lnTo>
                    <a:pt x="28733" y="28733"/>
                  </a:lnTo>
                  <a:lnTo>
                    <a:pt x="59900" y="7711"/>
                  </a:lnTo>
                  <a:lnTo>
                    <a:pt x="98044" y="0"/>
                  </a:lnTo>
                  <a:lnTo>
                    <a:pt x="1552448" y="0"/>
                  </a:lnTo>
                  <a:lnTo>
                    <a:pt x="1590591" y="7711"/>
                  </a:lnTo>
                  <a:lnTo>
                    <a:pt x="1621758" y="28733"/>
                  </a:lnTo>
                  <a:lnTo>
                    <a:pt x="1642780" y="59900"/>
                  </a:lnTo>
                  <a:lnTo>
                    <a:pt x="1650492" y="98043"/>
                  </a:lnTo>
                  <a:lnTo>
                    <a:pt x="1650492" y="490219"/>
                  </a:lnTo>
                  <a:lnTo>
                    <a:pt x="1642780" y="528363"/>
                  </a:lnTo>
                  <a:lnTo>
                    <a:pt x="1621758" y="559530"/>
                  </a:lnTo>
                  <a:lnTo>
                    <a:pt x="1590591" y="580552"/>
                  </a:lnTo>
                  <a:lnTo>
                    <a:pt x="1552448" y="588263"/>
                  </a:lnTo>
                  <a:lnTo>
                    <a:pt x="98044" y="588263"/>
                  </a:lnTo>
                  <a:lnTo>
                    <a:pt x="59900" y="580552"/>
                  </a:lnTo>
                  <a:lnTo>
                    <a:pt x="28733" y="559530"/>
                  </a:lnTo>
                  <a:lnTo>
                    <a:pt x="7711" y="528363"/>
                  </a:lnTo>
                  <a:lnTo>
                    <a:pt x="0" y="490219"/>
                  </a:lnTo>
                  <a:lnTo>
                    <a:pt x="0" y="9804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30816" y="1650873"/>
            <a:ext cx="125603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352425" marR="5080" indent="-340360">
              <a:lnSpc>
                <a:spcPts val="1100"/>
              </a:lnSpc>
              <a:spcBef>
                <a:spcPts val="215"/>
              </a:spcBef>
            </a:pP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6. Convert Dictionary to </a:t>
            </a:r>
            <a:r>
              <a:rPr sz="1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29639" y="3749040"/>
            <a:ext cx="3869690" cy="646430"/>
          </a:xfrm>
          <a:custGeom>
            <a:avLst/>
            <a:gdLst/>
            <a:ahLst/>
            <a:cxnLst/>
            <a:rect l="l" t="t" r="r" b="b"/>
            <a:pathLst>
              <a:path w="3869690" h="646429">
                <a:moveTo>
                  <a:pt x="3869436" y="0"/>
                </a:moveTo>
                <a:lnTo>
                  <a:pt x="0" y="0"/>
                </a:lnTo>
                <a:lnTo>
                  <a:pt x="0" y="646175"/>
                </a:lnTo>
                <a:lnTo>
                  <a:pt x="3869436" y="646175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929639" y="3749040"/>
            <a:ext cx="3869690" cy="6464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2.</a:t>
            </a:r>
            <a:r>
              <a:rPr sz="1200" spc="3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Create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Beautiful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Soap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object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11352" y="4456174"/>
            <a:ext cx="3870960" cy="2308860"/>
          </a:xfrm>
          <a:custGeom>
            <a:avLst/>
            <a:gdLst/>
            <a:ahLst/>
            <a:cxnLst/>
            <a:rect l="l" t="t" r="r" b="b"/>
            <a:pathLst>
              <a:path w="3870960" h="2308859">
                <a:moveTo>
                  <a:pt x="3870960" y="0"/>
                </a:moveTo>
                <a:lnTo>
                  <a:pt x="0" y="0"/>
                </a:lnTo>
                <a:lnTo>
                  <a:pt x="0" y="2308860"/>
                </a:lnTo>
                <a:lnTo>
                  <a:pt x="3870960" y="2308860"/>
                </a:lnTo>
                <a:lnTo>
                  <a:pt x="38709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911352" y="4456174"/>
            <a:ext cx="3870960" cy="230886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433705" marR="186055" indent="-342900">
              <a:lnSpc>
                <a:spcPct val="100000"/>
              </a:lnSpc>
              <a:spcBef>
                <a:spcPts val="300"/>
              </a:spcBef>
              <a:tabLst>
                <a:tab pos="433705" algn="l"/>
              </a:tabLst>
            </a:pPr>
            <a:r>
              <a:rPr sz="1200" dirty="0">
                <a:latin typeface="Calibri"/>
                <a:cs typeface="Calibri"/>
              </a:rPr>
              <a:t>3.	</a:t>
            </a:r>
            <a:r>
              <a:rPr sz="1200" spc="-5" dirty="0">
                <a:latin typeface="Calibri"/>
                <a:cs typeface="Calibri"/>
              </a:rPr>
              <a:t>Find </a:t>
            </a:r>
            <a:r>
              <a:rPr sz="1200" dirty="0">
                <a:latin typeface="Calibri"/>
                <a:cs typeface="Calibri"/>
              </a:rPr>
              <a:t>all the </a:t>
            </a:r>
            <a:r>
              <a:rPr sz="1200" spc="-5" dirty="0">
                <a:latin typeface="Calibri"/>
                <a:cs typeface="Calibri"/>
              </a:rPr>
              <a:t>tables on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5" dirty="0">
                <a:latin typeface="Calibri"/>
                <a:cs typeface="Calibri"/>
              </a:rPr>
              <a:t>Wiki page </a:t>
            </a:r>
            <a:r>
              <a:rPr sz="1200" dirty="0">
                <a:latin typeface="Calibri"/>
                <a:cs typeface="Calibri"/>
              </a:rPr>
              <a:t>and </a:t>
            </a:r>
            <a:r>
              <a:rPr sz="1200" spc="-10" dirty="0">
                <a:latin typeface="Calibri"/>
                <a:cs typeface="Calibri"/>
              </a:rPr>
              <a:t>extract </a:t>
            </a:r>
            <a:r>
              <a:rPr sz="1200" spc="-5" dirty="0">
                <a:latin typeface="Calibri"/>
                <a:cs typeface="Calibri"/>
              </a:rPr>
              <a:t> relevant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header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29639" y="2302764"/>
            <a:ext cx="3869690" cy="1385570"/>
          </a:xfrm>
          <a:custGeom>
            <a:avLst/>
            <a:gdLst/>
            <a:ahLst/>
            <a:cxnLst/>
            <a:rect l="l" t="t" r="r" b="b"/>
            <a:pathLst>
              <a:path w="3869690" h="1385570">
                <a:moveTo>
                  <a:pt x="3869436" y="0"/>
                </a:moveTo>
                <a:lnTo>
                  <a:pt x="0" y="0"/>
                </a:lnTo>
                <a:lnTo>
                  <a:pt x="0" y="1385316"/>
                </a:lnTo>
                <a:lnTo>
                  <a:pt x="3869436" y="1385316"/>
                </a:lnTo>
                <a:lnTo>
                  <a:pt x="38694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29639" y="2302764"/>
            <a:ext cx="3869690" cy="138557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433070" marR="348615" indent="-342900">
              <a:lnSpc>
                <a:spcPct val="100000"/>
              </a:lnSpc>
              <a:spcBef>
                <a:spcPts val="295"/>
              </a:spcBef>
              <a:tabLst>
                <a:tab pos="433070" algn="l"/>
              </a:tabLst>
            </a:pPr>
            <a:r>
              <a:rPr sz="1200" dirty="0">
                <a:latin typeface="Calibri"/>
                <a:cs typeface="Calibri"/>
              </a:rPr>
              <a:t>1.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API GET </a:t>
            </a:r>
            <a:r>
              <a:rPr sz="1200" spc="-5" dirty="0">
                <a:latin typeface="Calibri"/>
                <a:cs typeface="Calibri"/>
              </a:rPr>
              <a:t>method to request </a:t>
            </a:r>
            <a:r>
              <a:rPr sz="1200" spc="-10" dirty="0">
                <a:latin typeface="Calibri"/>
                <a:cs typeface="Calibri"/>
              </a:rPr>
              <a:t>Falcon9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page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881371" y="2304288"/>
            <a:ext cx="3171825" cy="3046730"/>
          </a:xfrm>
          <a:custGeom>
            <a:avLst/>
            <a:gdLst/>
            <a:ahLst/>
            <a:cxnLst/>
            <a:rect l="l" t="t" r="r" b="b"/>
            <a:pathLst>
              <a:path w="3171825" h="3046729">
                <a:moveTo>
                  <a:pt x="3171444" y="0"/>
                </a:moveTo>
                <a:lnTo>
                  <a:pt x="0" y="0"/>
                </a:lnTo>
                <a:lnTo>
                  <a:pt x="0" y="3046476"/>
                </a:lnTo>
                <a:lnTo>
                  <a:pt x="3171444" y="3046476"/>
                </a:lnTo>
                <a:lnTo>
                  <a:pt x="31714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881371" y="2304288"/>
            <a:ext cx="3171825" cy="304673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434340" marR="90170" indent="-342900">
              <a:lnSpc>
                <a:spcPct val="100000"/>
              </a:lnSpc>
              <a:spcBef>
                <a:spcPts val="290"/>
              </a:spcBef>
              <a:tabLst>
                <a:tab pos="434340" algn="l"/>
              </a:tabLst>
            </a:pPr>
            <a:r>
              <a:rPr sz="1200" dirty="0">
                <a:latin typeface="Calibri"/>
                <a:cs typeface="Calibri"/>
              </a:rPr>
              <a:t>4.	</a:t>
            </a:r>
            <a:r>
              <a:rPr sz="1200" spc="-10" dirty="0">
                <a:latin typeface="Calibri"/>
                <a:cs typeface="Calibri"/>
              </a:rPr>
              <a:t>Create </a:t>
            </a:r>
            <a:r>
              <a:rPr sz="1200" dirty="0">
                <a:latin typeface="Calibri"/>
                <a:cs typeface="Calibri"/>
              </a:rPr>
              <a:t>an empty Dictionary </a:t>
            </a:r>
            <a:r>
              <a:rPr sz="1200" spc="-5" dirty="0">
                <a:latin typeface="Calibri"/>
                <a:cs typeface="Calibri"/>
              </a:rPr>
              <a:t>with </a:t>
            </a:r>
            <a:r>
              <a:rPr sz="1200" spc="-20" dirty="0">
                <a:latin typeface="Calibri"/>
                <a:cs typeface="Calibri"/>
              </a:rPr>
              <a:t>keys </a:t>
            </a:r>
            <a:r>
              <a:rPr sz="1200" spc="-10" dirty="0">
                <a:latin typeface="Calibri"/>
                <a:cs typeface="Calibri"/>
              </a:rPr>
              <a:t>from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column </a:t>
            </a:r>
            <a:r>
              <a:rPr sz="1200" dirty="0">
                <a:latin typeface="Calibri"/>
                <a:cs typeface="Calibri"/>
              </a:rPr>
              <a:t>names: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981455" y="2304288"/>
            <a:ext cx="10335895" cy="4357370"/>
            <a:chOff x="981455" y="2304288"/>
            <a:chExt cx="10335895" cy="4357370"/>
          </a:xfrm>
        </p:grpSpPr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3563" y="2778252"/>
              <a:ext cx="3531108" cy="23622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3563" y="3127248"/>
              <a:ext cx="3171443" cy="29108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1455" y="4020311"/>
              <a:ext cx="3448812" cy="2636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559" y="5009388"/>
              <a:ext cx="3066288" cy="25603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559" y="5311139"/>
              <a:ext cx="3090672" cy="1350264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423" y="2758440"/>
              <a:ext cx="2554224" cy="2442972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145779" y="2304288"/>
              <a:ext cx="3171825" cy="2123440"/>
            </a:xfrm>
            <a:custGeom>
              <a:avLst/>
              <a:gdLst/>
              <a:ahLst/>
              <a:cxnLst/>
              <a:rect l="l" t="t" r="r" b="b"/>
              <a:pathLst>
                <a:path w="3171825" h="2123440">
                  <a:moveTo>
                    <a:pt x="3171444" y="0"/>
                  </a:moveTo>
                  <a:lnTo>
                    <a:pt x="0" y="0"/>
                  </a:lnTo>
                  <a:lnTo>
                    <a:pt x="0" y="2122932"/>
                  </a:lnTo>
                  <a:lnTo>
                    <a:pt x="3171444" y="2122932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8145780" y="2304288"/>
            <a:ext cx="3171825" cy="212344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320040" marR="228600" indent="-228600">
              <a:lnSpc>
                <a:spcPct val="100000"/>
              </a:lnSpc>
              <a:spcBef>
                <a:spcPts val="290"/>
              </a:spcBef>
              <a:buAutoNum type="arabicPeriod" startAt="5"/>
              <a:tabLst>
                <a:tab pos="320675" algn="l"/>
              </a:tabLst>
            </a:pPr>
            <a:r>
              <a:rPr sz="1200" spc="-5" dirty="0">
                <a:latin typeface="Calibri"/>
                <a:cs typeface="Calibri"/>
              </a:rPr>
              <a:t>Fill </a:t>
            </a:r>
            <a:r>
              <a:rPr sz="1200" dirty="0">
                <a:latin typeface="Calibri"/>
                <a:cs typeface="Calibri"/>
              </a:rPr>
              <a:t>up the </a:t>
            </a:r>
            <a:r>
              <a:rPr sz="1200" spc="-5" dirty="0">
                <a:latin typeface="Calibri"/>
                <a:cs typeface="Calibri"/>
              </a:rPr>
              <a:t>launch_dict with </a:t>
            </a:r>
            <a:r>
              <a:rPr sz="1200" dirty="0">
                <a:latin typeface="Calibri"/>
                <a:cs typeface="Calibri"/>
              </a:rPr>
              <a:t>launch </a:t>
            </a:r>
            <a:r>
              <a:rPr sz="1200" spc="-10" dirty="0">
                <a:latin typeface="Calibri"/>
                <a:cs typeface="Calibri"/>
              </a:rPr>
              <a:t>records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extracted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from</a:t>
            </a:r>
            <a:r>
              <a:rPr sz="1200" spc="-5" dirty="0">
                <a:latin typeface="Calibri"/>
                <a:cs typeface="Calibri"/>
              </a:rPr>
              <a:t> table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rows.</a:t>
            </a:r>
            <a:endParaRPr sz="1200">
              <a:latin typeface="Calibri"/>
              <a:cs typeface="Calibri"/>
            </a:endParaRPr>
          </a:p>
          <a:p>
            <a:pPr marL="891540" marR="233045" lvl="1" indent="-342900">
              <a:lnSpc>
                <a:spcPct val="100000"/>
              </a:lnSpc>
              <a:buFont typeface="Arial MT"/>
              <a:buChar char="•"/>
              <a:tabLst>
                <a:tab pos="891540" algn="l"/>
                <a:tab pos="892175" algn="l"/>
              </a:tabLst>
            </a:pPr>
            <a:r>
              <a:rPr sz="1200" spc="-5" dirty="0">
                <a:latin typeface="Calibri"/>
                <a:cs typeface="Calibri"/>
              </a:rPr>
              <a:t>Utilize following </a:t>
            </a:r>
            <a:r>
              <a:rPr sz="1200" dirty="0">
                <a:latin typeface="Calibri"/>
                <a:cs typeface="Calibri"/>
              </a:rPr>
              <a:t>helper </a:t>
            </a:r>
            <a:r>
              <a:rPr sz="1200" spc="-5" dirty="0">
                <a:latin typeface="Calibri"/>
                <a:cs typeface="Calibri"/>
              </a:rPr>
              <a:t>functions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help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parse</a:t>
            </a:r>
            <a:r>
              <a:rPr sz="1200" spc="-5" dirty="0">
                <a:latin typeface="Calibri"/>
                <a:cs typeface="Calibri"/>
              </a:rPr>
              <a:t> HTML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8132064" y="3119627"/>
            <a:ext cx="3171825" cy="2194560"/>
            <a:chOff x="8132064" y="3119627"/>
            <a:chExt cx="3171825" cy="2194560"/>
          </a:xfrm>
        </p:grpSpPr>
        <p:pic>
          <p:nvPicPr>
            <p:cNvPr id="47" name="object 4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5736" y="3119627"/>
              <a:ext cx="2458212" cy="2286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5736" y="3418331"/>
              <a:ext cx="2426207" cy="23926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55736" y="3749040"/>
              <a:ext cx="2458212" cy="24688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55736" y="4055363"/>
              <a:ext cx="2023872" cy="260604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8132064" y="4483608"/>
              <a:ext cx="3171825" cy="830580"/>
            </a:xfrm>
            <a:custGeom>
              <a:avLst/>
              <a:gdLst/>
              <a:ahLst/>
              <a:cxnLst/>
              <a:rect l="l" t="t" r="r" b="b"/>
              <a:pathLst>
                <a:path w="3171825" h="830579">
                  <a:moveTo>
                    <a:pt x="3171444" y="0"/>
                  </a:moveTo>
                  <a:lnTo>
                    <a:pt x="0" y="0"/>
                  </a:lnTo>
                  <a:lnTo>
                    <a:pt x="0" y="830580"/>
                  </a:lnTo>
                  <a:lnTo>
                    <a:pt x="3171444" y="830580"/>
                  </a:lnTo>
                  <a:lnTo>
                    <a:pt x="31714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132064" y="4483608"/>
            <a:ext cx="3171825" cy="830580"/>
          </a:xfrm>
          <a:prstGeom prst="rect">
            <a:avLst/>
          </a:prstGeom>
          <a:ln w="9525">
            <a:solidFill>
              <a:srgbClr val="4471C4"/>
            </a:solidFill>
          </a:ln>
        </p:spPr>
        <p:txBody>
          <a:bodyPr vert="horz" wrap="square" lIns="0" tIns="3746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5"/>
              </a:spcBef>
            </a:pPr>
            <a:r>
              <a:rPr sz="1200" dirty="0">
                <a:latin typeface="Calibri"/>
                <a:cs typeface="Calibri"/>
              </a:rPr>
              <a:t>6.</a:t>
            </a:r>
            <a:r>
              <a:rPr sz="1200" spc="35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Convert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launch_dict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to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Dataframe: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3" name="object 5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4831079"/>
            <a:ext cx="2407920" cy="278892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10075926" y="6086652"/>
            <a:ext cx="917575" cy="330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3"/>
              </a:rPr>
              <a:t>GitHub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1084306" y="6104028"/>
            <a:ext cx="320675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5"/>
              </a:lnSpc>
            </a:pPr>
            <a:fld id="{81D60167-4931-47E6-BA6A-407CBD079E47}" type="slidenum"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4036</Words>
  <Application>Microsoft Office PowerPoint</Application>
  <PresentationFormat>Widescreen</PresentationFormat>
  <Paragraphs>461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MT</vt:lpstr>
      <vt:lpstr>Calibri</vt:lpstr>
      <vt:lpstr>Microsoft Sans Serif</vt:lpstr>
      <vt:lpstr>Times New Roman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Data Wrangling – cont’d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SpaceX Falcon9 - Launch Sites Map</vt:lpstr>
      <vt:lpstr>SpaceX Falon9 – Success/Failed Launch Map for all Launch Sites</vt:lpstr>
      <vt:lpstr>SpaceX Falcon9 – Launch Site to proximity Distance Map</vt:lpstr>
      <vt:lpstr>PowerPoint Presentation</vt:lpstr>
      <vt:lpstr>Launch Success Counts For All Sites</vt:lpstr>
      <vt:lpstr>Launch Site with Highest Launch Success Ratio</vt:lpstr>
      <vt:lpstr>Payload vs. Launch Outcome Scatter Plot for All Sites</vt:lpstr>
      <vt:lpstr>PowerPoint Presentation</vt:lpstr>
      <vt:lpstr>Classification Accuracy</vt:lpstr>
      <vt:lpstr>Confusion Matrix</vt:lpstr>
      <vt:lpstr>Conclusions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Monisha Dass</cp:lastModifiedBy>
  <cp:revision>1</cp:revision>
  <dcterms:created xsi:type="dcterms:W3CDTF">2023-03-26T09:27:23Z</dcterms:created>
  <dcterms:modified xsi:type="dcterms:W3CDTF">2023-03-26T09:27:56Z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2022-01-19T00:00:00Z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2023-03-26T00:00:00Z</vt:filetime>
  </property>
</Properties>
</file>